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256" r:id="rId2"/>
    <p:sldId id="291" r:id="rId3"/>
    <p:sldId id="294" r:id="rId4"/>
    <p:sldId id="295" r:id="rId5"/>
    <p:sldId id="303" r:id="rId6"/>
    <p:sldId id="304" r:id="rId7"/>
    <p:sldId id="308" r:id="rId8"/>
    <p:sldId id="257" r:id="rId9"/>
    <p:sldId id="269" r:id="rId10"/>
    <p:sldId id="270" r:id="rId11"/>
    <p:sldId id="268" r:id="rId12"/>
    <p:sldId id="296" r:id="rId13"/>
    <p:sldId id="297" r:id="rId14"/>
    <p:sldId id="271" r:id="rId15"/>
    <p:sldId id="298" r:id="rId16"/>
    <p:sldId id="299" r:id="rId17"/>
    <p:sldId id="272" r:id="rId18"/>
    <p:sldId id="300" r:id="rId19"/>
    <p:sldId id="301" r:id="rId20"/>
    <p:sldId id="277" r:id="rId21"/>
    <p:sldId id="276" r:id="rId22"/>
    <p:sldId id="275" r:id="rId23"/>
    <p:sldId id="278" r:id="rId24"/>
    <p:sldId id="279" r:id="rId25"/>
    <p:sldId id="283" r:id="rId26"/>
    <p:sldId id="280" r:id="rId27"/>
    <p:sldId id="281" r:id="rId28"/>
    <p:sldId id="282" r:id="rId29"/>
    <p:sldId id="284" r:id="rId30"/>
    <p:sldId id="285" r:id="rId31"/>
    <p:sldId id="286" r:id="rId32"/>
    <p:sldId id="287" r:id="rId33"/>
    <p:sldId id="288" r:id="rId34"/>
    <p:sldId id="305" r:id="rId35"/>
    <p:sldId id="306" r:id="rId36"/>
    <p:sldId id="307" r:id="rId37"/>
    <p:sldId id="289" r:id="rId38"/>
    <p:sldId id="290" r:id="rId39"/>
    <p:sldId id="2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D739C-8225-49E9-88AA-BFD9AEA41BC7}"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83AD10F-3638-4916-8FEE-98468DEE913C}">
      <dgm:prSet custT="1"/>
      <dgm:spPr/>
      <dgm:t>
        <a:bodyPr/>
        <a:lstStyle/>
        <a:p>
          <a:pPr>
            <a:lnSpc>
              <a:spcPct val="100000"/>
            </a:lnSpc>
          </a:pPr>
          <a:r>
            <a:rPr lang="en-US" sz="1800" dirty="0"/>
            <a:t>We can see that Temple and South Kensington in London and Adelaide, Toronto Dominion Centre, First Canadian Place, </a:t>
          </a:r>
          <a:r>
            <a:rPr lang="en-US" sz="1800" dirty="0" err="1"/>
            <a:t>Harbour</a:t>
          </a:r>
          <a:r>
            <a:rPr lang="en-US" sz="1800" dirty="0"/>
            <a:t> front East, Garden District, and  St. James Town in Toronto reached the </a:t>
          </a:r>
          <a:r>
            <a:rPr lang="en-US" sz="1800" b="1" dirty="0"/>
            <a:t>100</a:t>
          </a:r>
          <a:r>
            <a:rPr lang="en-US" sz="1800" dirty="0"/>
            <a:t> limits of venues. On the other hand; </a:t>
          </a:r>
          <a:r>
            <a:rPr lang="en-US" sz="1800" dirty="0" err="1"/>
            <a:t>Blackheath</a:t>
          </a:r>
          <a:r>
            <a:rPr lang="en-US" sz="1800" dirty="0"/>
            <a:t>, West ham, Brent Cross, Neasden in London and Roselawn, Moore Park, Lawrence Park, Rosedale in Toronto- boroughs are below 10 venues in our given coordinates with Latitude and Longitude, in below graph.</a:t>
          </a:r>
        </a:p>
      </dgm:t>
    </dgm:pt>
    <dgm:pt modelId="{66EE37AE-BF3E-404A-84BC-A7D0C31AD9B6}" type="parTrans" cxnId="{F8996B9D-EA3B-452F-B54A-F697253E4FD4}">
      <dgm:prSet/>
      <dgm:spPr/>
      <dgm:t>
        <a:bodyPr/>
        <a:lstStyle/>
        <a:p>
          <a:endParaRPr lang="en-US"/>
        </a:p>
      </dgm:t>
    </dgm:pt>
    <dgm:pt modelId="{5FF0ECC5-FD63-411E-96AC-838C91EEC321}" type="sibTrans" cxnId="{F8996B9D-EA3B-452F-B54A-F697253E4FD4}">
      <dgm:prSet/>
      <dgm:spPr/>
      <dgm:t>
        <a:bodyPr/>
        <a:lstStyle/>
        <a:p>
          <a:pPr>
            <a:lnSpc>
              <a:spcPct val="100000"/>
            </a:lnSpc>
          </a:pPr>
          <a:endParaRPr lang="en-US"/>
        </a:p>
      </dgm:t>
    </dgm:pt>
    <dgm:pt modelId="{59F2D62E-2D1A-4AE5-A30A-CD8F6C4A2E2A}">
      <dgm:prSet custT="1"/>
      <dgm:spPr/>
      <dgm:t>
        <a:bodyPr/>
        <a:lstStyle/>
        <a:p>
          <a:pPr>
            <a:lnSpc>
              <a:spcPct val="100000"/>
            </a:lnSpc>
          </a:pPr>
          <a:r>
            <a:rPr lang="en-US" sz="1800" dirty="0"/>
            <a:t>The result doesn’t mean that inquiry run all the possible results in boroughs. Actually, it depends on given Latitude and Longitude information and here is we just run single Latitude and Longitude pair for each neighborhood. We can increase the possibilities with Neighborhood information with more Latitude and Longitude information.</a:t>
          </a:r>
        </a:p>
      </dgm:t>
    </dgm:pt>
    <dgm:pt modelId="{7573A706-0DDD-4A99-BD2A-1EA83697B53A}" type="parTrans" cxnId="{B5000121-005F-4B05-88E6-5E2DAB49B30E}">
      <dgm:prSet/>
      <dgm:spPr/>
      <dgm:t>
        <a:bodyPr/>
        <a:lstStyle/>
        <a:p>
          <a:endParaRPr lang="en-US"/>
        </a:p>
      </dgm:t>
    </dgm:pt>
    <dgm:pt modelId="{123B99EF-D52C-410C-B9A6-B3198DDDD6D9}" type="sibTrans" cxnId="{B5000121-005F-4B05-88E6-5E2DAB49B30E}">
      <dgm:prSet/>
      <dgm:spPr/>
      <dgm:t>
        <a:bodyPr/>
        <a:lstStyle/>
        <a:p>
          <a:endParaRPr lang="en-US"/>
        </a:p>
      </dgm:t>
    </dgm:pt>
    <dgm:pt modelId="{F2E45169-3F99-4438-BA4E-2A6CE67BE61B}" type="pres">
      <dgm:prSet presAssocID="{16FD739C-8225-49E9-88AA-BFD9AEA41BC7}" presName="root" presStyleCnt="0">
        <dgm:presLayoutVars>
          <dgm:dir/>
          <dgm:resizeHandles val="exact"/>
        </dgm:presLayoutVars>
      </dgm:prSet>
      <dgm:spPr/>
    </dgm:pt>
    <dgm:pt modelId="{5AD2D81E-F82F-47C8-90FA-53B38E16FD4A}" type="pres">
      <dgm:prSet presAssocID="{16FD739C-8225-49E9-88AA-BFD9AEA41BC7}" presName="container" presStyleCnt="0">
        <dgm:presLayoutVars>
          <dgm:dir/>
          <dgm:resizeHandles val="exact"/>
        </dgm:presLayoutVars>
      </dgm:prSet>
      <dgm:spPr/>
    </dgm:pt>
    <dgm:pt modelId="{2AC06477-E621-4325-897D-7D7AD1A92309}" type="pres">
      <dgm:prSet presAssocID="{183AD10F-3638-4916-8FEE-98468DEE913C}" presName="compNode" presStyleCnt="0"/>
      <dgm:spPr/>
    </dgm:pt>
    <dgm:pt modelId="{1CB5B001-07D9-4AAA-B9E9-1B0610FD4BC0}" type="pres">
      <dgm:prSet presAssocID="{183AD10F-3638-4916-8FEE-98468DEE913C}" presName="iconBgRect" presStyleLbl="bgShp" presStyleIdx="0" presStyleCnt="2"/>
      <dgm:spPr/>
    </dgm:pt>
    <dgm:pt modelId="{2499D966-DF04-44A6-89DD-99D0FDDB7F9E}" type="pres">
      <dgm:prSet presAssocID="{183AD10F-3638-4916-8FEE-98468DEE91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C7C7F21E-4BAF-42DC-8BEE-1BEF78B4D7B8}" type="pres">
      <dgm:prSet presAssocID="{183AD10F-3638-4916-8FEE-98468DEE913C}" presName="spaceRect" presStyleCnt="0"/>
      <dgm:spPr/>
    </dgm:pt>
    <dgm:pt modelId="{75B88212-F2C6-4A5D-8257-E958F62C7B7E}" type="pres">
      <dgm:prSet presAssocID="{183AD10F-3638-4916-8FEE-98468DEE913C}" presName="textRect" presStyleLbl="revTx" presStyleIdx="0" presStyleCnt="2">
        <dgm:presLayoutVars>
          <dgm:chMax val="1"/>
          <dgm:chPref val="1"/>
        </dgm:presLayoutVars>
      </dgm:prSet>
      <dgm:spPr/>
    </dgm:pt>
    <dgm:pt modelId="{D280608E-FE4A-460E-8C15-9A8EA6B61907}" type="pres">
      <dgm:prSet presAssocID="{5FF0ECC5-FD63-411E-96AC-838C91EEC321}" presName="sibTrans" presStyleLbl="sibTrans2D1" presStyleIdx="0" presStyleCnt="0"/>
      <dgm:spPr/>
    </dgm:pt>
    <dgm:pt modelId="{03D0CAD4-B4A0-4DC5-B35A-23C9F87A40BF}" type="pres">
      <dgm:prSet presAssocID="{59F2D62E-2D1A-4AE5-A30A-CD8F6C4A2E2A}" presName="compNode" presStyleCnt="0"/>
      <dgm:spPr/>
    </dgm:pt>
    <dgm:pt modelId="{8A1D69DD-3168-4C45-A66B-A14F0E2BB793}" type="pres">
      <dgm:prSet presAssocID="{59F2D62E-2D1A-4AE5-A30A-CD8F6C4A2E2A}" presName="iconBgRect" presStyleLbl="bgShp" presStyleIdx="1" presStyleCnt="2"/>
      <dgm:spPr/>
    </dgm:pt>
    <dgm:pt modelId="{DE6FFF68-751E-4302-9F09-DD8CD0A339E8}" type="pres">
      <dgm:prSet presAssocID="{59F2D62E-2D1A-4AE5-A30A-CD8F6C4A2E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AF1EF5C3-5C0C-4D63-8229-E3151E6F7DAB}" type="pres">
      <dgm:prSet presAssocID="{59F2D62E-2D1A-4AE5-A30A-CD8F6C4A2E2A}" presName="spaceRect" presStyleCnt="0"/>
      <dgm:spPr/>
    </dgm:pt>
    <dgm:pt modelId="{64E11587-DEB6-434A-B42A-D1AE1B91E358}" type="pres">
      <dgm:prSet presAssocID="{59F2D62E-2D1A-4AE5-A30A-CD8F6C4A2E2A}" presName="textRect" presStyleLbl="revTx" presStyleIdx="1" presStyleCnt="2">
        <dgm:presLayoutVars>
          <dgm:chMax val="1"/>
          <dgm:chPref val="1"/>
        </dgm:presLayoutVars>
      </dgm:prSet>
      <dgm:spPr/>
    </dgm:pt>
  </dgm:ptLst>
  <dgm:cxnLst>
    <dgm:cxn modelId="{945E8C18-410F-4CCA-AD16-B2D9AA9AAEF1}" type="presOf" srcId="{59F2D62E-2D1A-4AE5-A30A-CD8F6C4A2E2A}" destId="{64E11587-DEB6-434A-B42A-D1AE1B91E358}" srcOrd="0" destOrd="0" presId="urn:microsoft.com/office/officeart/2018/2/layout/IconCircleList"/>
    <dgm:cxn modelId="{B5000121-005F-4B05-88E6-5E2DAB49B30E}" srcId="{16FD739C-8225-49E9-88AA-BFD9AEA41BC7}" destId="{59F2D62E-2D1A-4AE5-A30A-CD8F6C4A2E2A}" srcOrd="1" destOrd="0" parTransId="{7573A706-0DDD-4A99-BD2A-1EA83697B53A}" sibTransId="{123B99EF-D52C-410C-B9A6-B3198DDDD6D9}"/>
    <dgm:cxn modelId="{77B0933E-0B79-4C71-A982-9107504808B5}" type="presOf" srcId="{183AD10F-3638-4916-8FEE-98468DEE913C}" destId="{75B88212-F2C6-4A5D-8257-E958F62C7B7E}" srcOrd="0" destOrd="0" presId="urn:microsoft.com/office/officeart/2018/2/layout/IconCircleList"/>
    <dgm:cxn modelId="{F8996B9D-EA3B-452F-B54A-F697253E4FD4}" srcId="{16FD739C-8225-49E9-88AA-BFD9AEA41BC7}" destId="{183AD10F-3638-4916-8FEE-98468DEE913C}" srcOrd="0" destOrd="0" parTransId="{66EE37AE-BF3E-404A-84BC-A7D0C31AD9B6}" sibTransId="{5FF0ECC5-FD63-411E-96AC-838C91EEC321}"/>
    <dgm:cxn modelId="{2959C4A4-2AA0-4747-981E-745D02C56A24}" type="presOf" srcId="{5FF0ECC5-FD63-411E-96AC-838C91EEC321}" destId="{D280608E-FE4A-460E-8C15-9A8EA6B61907}" srcOrd="0" destOrd="0" presId="urn:microsoft.com/office/officeart/2018/2/layout/IconCircleList"/>
    <dgm:cxn modelId="{A1FEC5AA-DAF0-4B17-9553-982CE214CB25}" type="presOf" srcId="{16FD739C-8225-49E9-88AA-BFD9AEA41BC7}" destId="{F2E45169-3F99-4438-BA4E-2A6CE67BE61B}" srcOrd="0" destOrd="0" presId="urn:microsoft.com/office/officeart/2018/2/layout/IconCircleList"/>
    <dgm:cxn modelId="{7E05EFF7-9FF7-48E3-B07A-E18D25E94DE4}" type="presParOf" srcId="{F2E45169-3F99-4438-BA4E-2A6CE67BE61B}" destId="{5AD2D81E-F82F-47C8-90FA-53B38E16FD4A}" srcOrd="0" destOrd="0" presId="urn:microsoft.com/office/officeart/2018/2/layout/IconCircleList"/>
    <dgm:cxn modelId="{4E1615BF-F760-4888-B68D-6F27D8863A08}" type="presParOf" srcId="{5AD2D81E-F82F-47C8-90FA-53B38E16FD4A}" destId="{2AC06477-E621-4325-897D-7D7AD1A92309}" srcOrd="0" destOrd="0" presId="urn:microsoft.com/office/officeart/2018/2/layout/IconCircleList"/>
    <dgm:cxn modelId="{872FD77C-48F1-436D-ADB4-25FE2399FECE}" type="presParOf" srcId="{2AC06477-E621-4325-897D-7D7AD1A92309}" destId="{1CB5B001-07D9-4AAA-B9E9-1B0610FD4BC0}" srcOrd="0" destOrd="0" presId="urn:microsoft.com/office/officeart/2018/2/layout/IconCircleList"/>
    <dgm:cxn modelId="{474F268C-4D1F-496B-910C-5DD35BC4AF83}" type="presParOf" srcId="{2AC06477-E621-4325-897D-7D7AD1A92309}" destId="{2499D966-DF04-44A6-89DD-99D0FDDB7F9E}" srcOrd="1" destOrd="0" presId="urn:microsoft.com/office/officeart/2018/2/layout/IconCircleList"/>
    <dgm:cxn modelId="{82D94148-411C-4AB5-9756-EF33A2614CE5}" type="presParOf" srcId="{2AC06477-E621-4325-897D-7D7AD1A92309}" destId="{C7C7F21E-4BAF-42DC-8BEE-1BEF78B4D7B8}" srcOrd="2" destOrd="0" presId="urn:microsoft.com/office/officeart/2018/2/layout/IconCircleList"/>
    <dgm:cxn modelId="{A5A6AC66-0734-43CF-AF60-96B8F460EFAC}" type="presParOf" srcId="{2AC06477-E621-4325-897D-7D7AD1A92309}" destId="{75B88212-F2C6-4A5D-8257-E958F62C7B7E}" srcOrd="3" destOrd="0" presId="urn:microsoft.com/office/officeart/2018/2/layout/IconCircleList"/>
    <dgm:cxn modelId="{B02DDCCD-AE83-4145-A14A-3F0DB149AEF4}" type="presParOf" srcId="{5AD2D81E-F82F-47C8-90FA-53B38E16FD4A}" destId="{D280608E-FE4A-460E-8C15-9A8EA6B61907}" srcOrd="1" destOrd="0" presId="urn:microsoft.com/office/officeart/2018/2/layout/IconCircleList"/>
    <dgm:cxn modelId="{9BA6E477-12ED-48FA-A2B6-BC506C30606D}" type="presParOf" srcId="{5AD2D81E-F82F-47C8-90FA-53B38E16FD4A}" destId="{03D0CAD4-B4A0-4DC5-B35A-23C9F87A40BF}" srcOrd="2" destOrd="0" presId="urn:microsoft.com/office/officeart/2018/2/layout/IconCircleList"/>
    <dgm:cxn modelId="{53DE6956-B37F-498B-8D8C-CE47B13FE359}" type="presParOf" srcId="{03D0CAD4-B4A0-4DC5-B35A-23C9F87A40BF}" destId="{8A1D69DD-3168-4C45-A66B-A14F0E2BB793}" srcOrd="0" destOrd="0" presId="urn:microsoft.com/office/officeart/2018/2/layout/IconCircleList"/>
    <dgm:cxn modelId="{0B413B71-CBD2-49DF-B716-D4FBDC8AF0BE}" type="presParOf" srcId="{03D0CAD4-B4A0-4DC5-B35A-23C9F87A40BF}" destId="{DE6FFF68-751E-4302-9F09-DD8CD0A339E8}" srcOrd="1" destOrd="0" presId="urn:microsoft.com/office/officeart/2018/2/layout/IconCircleList"/>
    <dgm:cxn modelId="{F6066865-F7C6-4D7C-B660-101263910CC3}" type="presParOf" srcId="{03D0CAD4-B4A0-4DC5-B35A-23C9F87A40BF}" destId="{AF1EF5C3-5C0C-4D63-8229-E3151E6F7DAB}" srcOrd="2" destOrd="0" presId="urn:microsoft.com/office/officeart/2018/2/layout/IconCircleList"/>
    <dgm:cxn modelId="{BAF477E2-6AC5-403A-9749-DC0AAB89893D}" type="presParOf" srcId="{03D0CAD4-B4A0-4DC5-B35A-23C9F87A40BF}" destId="{64E11587-DEB6-434A-B42A-D1AE1B91E358}"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B001-07D9-4AAA-B9E9-1B0610FD4BC0}">
      <dsp:nvSpPr>
        <dsp:cNvPr id="0" name=""/>
        <dsp:cNvSpPr/>
      </dsp:nvSpPr>
      <dsp:spPr>
        <a:xfrm>
          <a:off x="134825" y="1276857"/>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9D966-DF04-44A6-89DD-99D0FDDB7F9E}">
      <dsp:nvSpPr>
        <dsp:cNvPr id="0" name=""/>
        <dsp:cNvSpPr/>
      </dsp:nvSpPr>
      <dsp:spPr>
        <a:xfrm>
          <a:off x="406966" y="1548998"/>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B88212-F2C6-4A5D-8257-E958F62C7B7E}">
      <dsp:nvSpPr>
        <dsp:cNvPr id="0" name=""/>
        <dsp:cNvSpPr/>
      </dsp:nvSpPr>
      <dsp:spPr>
        <a:xfrm>
          <a:off x="1708430" y="1276857"/>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We can see that Temple and South Kensington in London and Adelaide, Toronto Dominion Centre, First Canadian Place, </a:t>
          </a:r>
          <a:r>
            <a:rPr lang="en-US" sz="1800" kern="1200" dirty="0" err="1"/>
            <a:t>Harbour</a:t>
          </a:r>
          <a:r>
            <a:rPr lang="en-US" sz="1800" kern="1200" dirty="0"/>
            <a:t> front East, Garden District, and  St. James Town in Toronto reached the </a:t>
          </a:r>
          <a:r>
            <a:rPr lang="en-US" sz="1800" b="1" kern="1200" dirty="0"/>
            <a:t>100</a:t>
          </a:r>
          <a:r>
            <a:rPr lang="en-US" sz="1800" kern="1200" dirty="0"/>
            <a:t> limits of venues. On the other hand; </a:t>
          </a:r>
          <a:r>
            <a:rPr lang="en-US" sz="1800" kern="1200" dirty="0" err="1"/>
            <a:t>Blackheath</a:t>
          </a:r>
          <a:r>
            <a:rPr lang="en-US" sz="1800" kern="1200" dirty="0"/>
            <a:t>, West ham, Brent Cross, Neasden in London and Roselawn, Moore Park, Lawrence Park, Rosedale in Toronto- boroughs are below 10 venues in our given coordinates with Latitude and Longitude, in below graph.</a:t>
          </a:r>
        </a:p>
      </dsp:txBody>
      <dsp:txXfrm>
        <a:off x="1708430" y="1276857"/>
        <a:ext cx="3054644" cy="1295909"/>
      </dsp:txXfrm>
    </dsp:sp>
    <dsp:sp modelId="{8A1D69DD-3168-4C45-A66B-A14F0E2BB793}">
      <dsp:nvSpPr>
        <dsp:cNvPr id="0" name=""/>
        <dsp:cNvSpPr/>
      </dsp:nvSpPr>
      <dsp:spPr>
        <a:xfrm>
          <a:off x="5295324" y="1276857"/>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FFF68-751E-4302-9F09-DD8CD0A339E8}">
      <dsp:nvSpPr>
        <dsp:cNvPr id="0" name=""/>
        <dsp:cNvSpPr/>
      </dsp:nvSpPr>
      <dsp:spPr>
        <a:xfrm>
          <a:off x="5567465" y="1548998"/>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E11587-DEB6-434A-B42A-D1AE1B91E358}">
      <dsp:nvSpPr>
        <dsp:cNvPr id="0" name=""/>
        <dsp:cNvSpPr/>
      </dsp:nvSpPr>
      <dsp:spPr>
        <a:xfrm>
          <a:off x="6868929" y="1276857"/>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 result doesn’t mean that inquiry run all the possible results in boroughs. Actually, it depends on given Latitude and Longitude information and here is we just run single Latitude and Longitude pair for each neighborhood. We can increase the possibilities with Neighborhood information with more Latitude and Longitude information.</a:t>
          </a:r>
        </a:p>
      </dsp:txBody>
      <dsp:txXfrm>
        <a:off x="6868929" y="1276857"/>
        <a:ext cx="3054644" cy="12959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2/27/2020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2423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6478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9718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562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2/27/2020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7468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018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2589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2554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950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2/27/2020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62453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2/27/2020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6578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2/27/2020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890168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86" r:id="rId5"/>
    <p:sldLayoutId id="2147483681" r:id="rId6"/>
    <p:sldLayoutId id="2147483682" r:id="rId7"/>
    <p:sldLayoutId id="2147483683" r:id="rId8"/>
    <p:sldLayoutId id="2147483684" r:id="rId9"/>
    <p:sldLayoutId id="2147483685" r:id="rId10"/>
    <p:sldLayoutId id="2147483687" r:id="rId11"/>
  </p:sldLayoutIdLst>
  <p:hf sldNum="0" hdr="0" ftr="0" dt="0"/>
  <p:txStyles>
    <p:titleStyle>
      <a:lvl1pPr algn="l" defTabSz="914400" rtl="0" eaLnBrk="1" latinLnBrk="0" hangingPunct="1">
        <a:lnSpc>
          <a:spcPct val="90000"/>
        </a:lnSpc>
        <a:spcBef>
          <a:spcPct val="0"/>
        </a:spcBef>
        <a:buNone/>
        <a:defRPr lang="en-US" sz="3800" b="1"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Flag_of_Canada.png"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frydenlundvg.wikidot.com/olga-komova"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theosophywatch.com/2016/10/01/universal-unity-and-causation-human-solidarity/"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xml"/><Relationship Id="rId3" Type="http://schemas.openxmlformats.org/officeDocument/2006/relationships/hyperlink" Target="https://pxhere.com/en/photo/1444769" TargetMode="External"/><Relationship Id="rId7" Type="http://schemas.openxmlformats.org/officeDocument/2006/relationships/slide" Target="slide4.xml"/><Relationship Id="rId12"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slide" Target="slide6.xml"/><Relationship Id="rId5" Type="http://schemas.openxmlformats.org/officeDocument/2006/relationships/slide" Target="slide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www.teampedia.net/wiki/index.php?title=File:Business-presentation.png" TargetMode="External"/><Relationship Id="rId7" Type="http://schemas.openxmlformats.org/officeDocument/2006/relationships/diagramColors" Target="../diagrams/colors1.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luster_analysis"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slide" Target="slide9.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slide" Target="slide8.xml"/><Relationship Id="rId4" Type="http://schemas.openxmlformats.org/officeDocument/2006/relationships/image" Target="../media/image12.png"/><Relationship Id="rId9"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Discussion.png"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vimeo.com/channels/wajw/29077148" TargetMode="External"/><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26.png"/><Relationship Id="rId26"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28.svg"/><Relationship Id="rId7" Type="http://schemas.openxmlformats.org/officeDocument/2006/relationships/slide" Target="slide11.xml"/><Relationship Id="rId12" Type="http://schemas.openxmlformats.org/officeDocument/2006/relationships/image" Target="../media/image22.png"/><Relationship Id="rId17" Type="http://schemas.openxmlformats.org/officeDocument/2006/relationships/slide" Target="slide15.xml"/><Relationship Id="rId25" Type="http://schemas.openxmlformats.org/officeDocument/2006/relationships/slide" Target="slide18.xml"/><Relationship Id="rId2" Type="http://schemas.openxmlformats.org/officeDocument/2006/relationships/image" Target="../media/image15.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13.xml"/><Relationship Id="rId24" Type="http://schemas.openxmlformats.org/officeDocument/2006/relationships/image" Target="../media/image30.png"/><Relationship Id="rId5" Type="http://schemas.openxmlformats.org/officeDocument/2006/relationships/image" Target="../media/image18.svg"/><Relationship Id="rId15" Type="http://schemas.openxmlformats.org/officeDocument/2006/relationships/slide" Target="slide14.xml"/><Relationship Id="rId23" Type="http://schemas.openxmlformats.org/officeDocument/2006/relationships/slide" Target="slide17.xml"/><Relationship Id="rId10" Type="http://schemas.openxmlformats.org/officeDocument/2006/relationships/image" Target="../media/image21.png"/><Relationship Id="rId19" Type="http://schemas.openxmlformats.org/officeDocument/2006/relationships/slide" Target="slide16.xml"/><Relationship Id="rId4" Type="http://schemas.openxmlformats.org/officeDocument/2006/relationships/image" Target="../media/image17.png"/><Relationship Id="rId9" Type="http://schemas.openxmlformats.org/officeDocument/2006/relationships/slide" Target="slide12.xml"/><Relationship Id="rId14" Type="http://schemas.openxmlformats.org/officeDocument/2006/relationships/image" Target="../media/image24.png"/><Relationship Id="rId22" Type="http://schemas.openxmlformats.org/officeDocument/2006/relationships/image" Target="../media/image29.png"/><Relationship Id="rId27" Type="http://schemas.openxmlformats.org/officeDocument/2006/relationships/slide" Target="slide19.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slide" Target="slide21.xml"/><Relationship Id="rId18" Type="http://schemas.openxmlformats.org/officeDocument/2006/relationships/image" Target="../media/image44.png"/><Relationship Id="rId3" Type="http://schemas.openxmlformats.org/officeDocument/2006/relationships/image" Target="../media/image33.svg"/><Relationship Id="rId21" Type="http://schemas.openxmlformats.org/officeDocument/2006/relationships/image" Target="../media/image45.png"/><Relationship Id="rId7" Type="http://schemas.openxmlformats.org/officeDocument/2006/relationships/image" Target="../media/image37.svg"/><Relationship Id="rId12" Type="http://schemas.openxmlformats.org/officeDocument/2006/relationships/image" Target="../media/image41.png"/><Relationship Id="rId17" Type="http://schemas.openxmlformats.org/officeDocument/2006/relationships/slide" Target="slide24.xml"/><Relationship Id="rId2" Type="http://schemas.openxmlformats.org/officeDocument/2006/relationships/image" Target="../media/image32.png"/><Relationship Id="rId16" Type="http://schemas.openxmlformats.org/officeDocument/2006/relationships/image" Target="../media/image43.png"/><Relationship Id="rId20"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slide" Target="slide20.xml"/><Relationship Id="rId24" Type="http://schemas.openxmlformats.org/officeDocument/2006/relationships/slide" Target="slide25.xml"/><Relationship Id="rId5" Type="http://schemas.openxmlformats.org/officeDocument/2006/relationships/image" Target="../media/image35.svg"/><Relationship Id="rId15" Type="http://schemas.openxmlformats.org/officeDocument/2006/relationships/slide" Target="slide22.xml"/><Relationship Id="rId23" Type="http://schemas.openxmlformats.org/officeDocument/2006/relationships/image" Target="../media/image46.png"/><Relationship Id="rId10" Type="http://schemas.openxmlformats.org/officeDocument/2006/relationships/image" Target="../media/image40.png"/><Relationship Id="rId19" Type="http://schemas.openxmlformats.org/officeDocument/2006/relationships/slide" Target="slide23.xml"/><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2.png"/><Relationship Id="rId22" Type="http://schemas.openxmlformats.org/officeDocument/2006/relationships/slide" Target="slide26.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slide" Target="slide35.xml"/><Relationship Id="rId3" Type="http://schemas.openxmlformats.org/officeDocument/2006/relationships/image" Target="../media/image48.svg"/><Relationship Id="rId7" Type="http://schemas.openxmlformats.org/officeDocument/2006/relationships/slide" Target="slide30.xml"/><Relationship Id="rId12"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slide" Target="slide34.xml"/><Relationship Id="rId5" Type="http://schemas.openxmlformats.org/officeDocument/2006/relationships/slide" Target="slide28.xml"/><Relationship Id="rId15" Type="http://schemas.openxmlformats.org/officeDocument/2006/relationships/slide" Target="slide36.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slide" Target="slide29.xml"/><Relationship Id="rId1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slide" Target="slide38.xm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slide" Target="slide37.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london-england-great-britain-uk-2393098/"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File:Toronto_at_Dusk_-a.jpg" TargetMode="External"/><Relationship Id="rId2" Type="http://schemas.openxmlformats.org/officeDocument/2006/relationships/image" Target="../media/image6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 name="Picture 5" descr="A picture containing tree&#10;&#10;Description automatically generated">
            <a:extLst>
              <a:ext uri="{FF2B5EF4-FFF2-40B4-BE49-F238E27FC236}">
                <a16:creationId xmlns:a16="http://schemas.microsoft.com/office/drawing/2014/main" id="{621C63DE-1DB8-4EA4-A319-22CCC2ECC29D}"/>
              </a:ext>
            </a:extLst>
          </p:cNvPr>
          <p:cNvPicPr>
            <a:picLocks noChangeAspect="1"/>
          </p:cNvPicPr>
          <p:nvPr/>
        </p:nvPicPr>
        <p:blipFill rotWithShape="1">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856" r="27699"/>
          <a:stretch/>
        </p:blipFill>
        <p:spPr>
          <a:xfrm>
            <a:off x="-1" y="10"/>
            <a:ext cx="6095995" cy="6857990"/>
          </a:xfrm>
          <a:prstGeom prst="rect">
            <a:avLst/>
          </a:prstGeom>
        </p:spPr>
      </p:pic>
      <p:pic>
        <p:nvPicPr>
          <p:cNvPr id="10" name="Picture 9" descr="A picture containing rug&#10;&#10;Description automatically generated">
            <a:extLst>
              <a:ext uri="{FF2B5EF4-FFF2-40B4-BE49-F238E27FC236}">
                <a16:creationId xmlns:a16="http://schemas.microsoft.com/office/drawing/2014/main" id="{FCE5475F-AF3D-495B-A9BD-8E2075A70FF8}"/>
              </a:ext>
            </a:extLst>
          </p:cNvPr>
          <p:cNvPicPr>
            <a:picLocks noChangeAspect="1"/>
          </p:cNvPicPr>
          <p:nvPr/>
        </p:nvPicPr>
        <p:blipFill rotWithShape="1">
          <a:blip r:embed="rId4">
            <a:alphaModFix amt="45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5090" r="19355"/>
          <a:stretch/>
        </p:blipFill>
        <p:spPr>
          <a:xfrm>
            <a:off x="6095998" y="10"/>
            <a:ext cx="6096001" cy="6857990"/>
          </a:xfrm>
          <a:prstGeom prst="rect">
            <a:avLst/>
          </a:prstGeom>
        </p:spPr>
      </p:pic>
      <p:sp>
        <p:nvSpPr>
          <p:cNvPr id="44" name="Rectangle 43">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46" name="Rectangle 45">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2" name="Title 1">
            <a:extLst>
              <a:ext uri="{FF2B5EF4-FFF2-40B4-BE49-F238E27FC236}">
                <a16:creationId xmlns:a16="http://schemas.microsoft.com/office/drawing/2014/main" id="{CC13E8BF-E821-4C4C-9444-51D84E32412A}"/>
              </a:ext>
            </a:extLst>
          </p:cNvPr>
          <p:cNvSpPr>
            <a:spLocks noGrp="1"/>
          </p:cNvSpPr>
          <p:nvPr>
            <p:ph type="ctrTitle"/>
          </p:nvPr>
        </p:nvSpPr>
        <p:spPr>
          <a:xfrm>
            <a:off x="1769532" y="2091263"/>
            <a:ext cx="8652938" cy="2461504"/>
          </a:xfrm>
        </p:spPr>
        <p:txBody>
          <a:bodyPr>
            <a:normAutofit/>
          </a:bodyPr>
          <a:lstStyle/>
          <a:p>
            <a:r>
              <a:rPr lang="en-US" sz="5800" b="1"/>
              <a:t>Capstone Project – Applied Data Science | Coursera</a:t>
            </a:r>
            <a:endParaRPr lang="en-US" sz="5800"/>
          </a:p>
        </p:txBody>
      </p:sp>
      <p:sp>
        <p:nvSpPr>
          <p:cNvPr id="3" name="Subtitle 2">
            <a:extLst>
              <a:ext uri="{FF2B5EF4-FFF2-40B4-BE49-F238E27FC236}">
                <a16:creationId xmlns:a16="http://schemas.microsoft.com/office/drawing/2014/main" id="{907FC176-4114-4863-9404-D81AF84CAEE9}"/>
              </a:ext>
            </a:extLst>
          </p:cNvPr>
          <p:cNvSpPr>
            <a:spLocks noGrp="1"/>
          </p:cNvSpPr>
          <p:nvPr>
            <p:ph type="subTitle" idx="1"/>
          </p:nvPr>
        </p:nvSpPr>
        <p:spPr>
          <a:xfrm>
            <a:off x="1769532" y="4623127"/>
            <a:ext cx="8655200" cy="457201"/>
          </a:xfrm>
        </p:spPr>
        <p:txBody>
          <a:bodyPr>
            <a:noAutofit/>
          </a:bodyPr>
          <a:lstStyle/>
          <a:p>
            <a:pPr>
              <a:spcAft>
                <a:spcPts val="600"/>
              </a:spcAft>
            </a:pPr>
            <a:r>
              <a:rPr lang="en-US" sz="4000" dirty="0">
                <a:solidFill>
                  <a:schemeClr val="accent5">
                    <a:lumMod val="60000"/>
                    <a:lumOff val="40000"/>
                  </a:schemeClr>
                </a:solidFill>
              </a:rPr>
              <a:t>Battle of Neighborhoods </a:t>
            </a:r>
          </a:p>
        </p:txBody>
      </p:sp>
    </p:spTree>
    <p:extLst>
      <p:ext uri="{BB962C8B-B14F-4D97-AF65-F5344CB8AC3E}">
        <p14:creationId xmlns:p14="http://schemas.microsoft.com/office/powerpoint/2010/main" val="15921251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monitor, screen, black, sitting&#10;&#10;Description automatically generated">
            <a:extLst>
              <a:ext uri="{FF2B5EF4-FFF2-40B4-BE49-F238E27FC236}">
                <a16:creationId xmlns:a16="http://schemas.microsoft.com/office/drawing/2014/main" id="{C6DAFBA6-22E5-4AAF-AE97-EF130F6D4147}"/>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523" b="477"/>
          <a:stretch/>
        </p:blipFill>
        <p:spPr>
          <a:xfrm>
            <a:off x="20" y="10"/>
            <a:ext cx="12191980" cy="6857990"/>
          </a:xfrm>
          <a:prstGeom prst="rect">
            <a:avLst/>
          </a:prstGeom>
        </p:spPr>
      </p:pic>
      <p:sp>
        <p:nvSpPr>
          <p:cNvPr id="2" name="Title 1">
            <a:extLst>
              <a:ext uri="{FF2B5EF4-FFF2-40B4-BE49-F238E27FC236}">
                <a16:creationId xmlns:a16="http://schemas.microsoft.com/office/drawing/2014/main" id="{AE95F6F5-4EE0-4C2A-A086-AD751CBB61C2}"/>
              </a:ext>
            </a:extLst>
          </p:cNvPr>
          <p:cNvSpPr>
            <a:spLocks noGrp="1"/>
          </p:cNvSpPr>
          <p:nvPr>
            <p:ph type="title"/>
          </p:nvPr>
        </p:nvSpPr>
        <p:spPr>
          <a:xfrm>
            <a:off x="1066800" y="642594"/>
            <a:ext cx="10058400" cy="1371600"/>
          </a:xfrm>
        </p:spPr>
        <p:txBody>
          <a:bodyPr>
            <a:normAutofit/>
          </a:bodyPr>
          <a:lstStyle/>
          <a:p>
            <a:r>
              <a:rPr lang="en-US" dirty="0"/>
              <a:t>Overview</a:t>
            </a:r>
          </a:p>
        </p:txBody>
      </p:sp>
      <p:sp>
        <p:nvSpPr>
          <p:cNvPr id="3" name="Content Placeholder 2">
            <a:extLst>
              <a:ext uri="{FF2B5EF4-FFF2-40B4-BE49-F238E27FC236}">
                <a16:creationId xmlns:a16="http://schemas.microsoft.com/office/drawing/2014/main" id="{080F2768-E7AD-46DF-9AE0-F992E8889E4F}"/>
              </a:ext>
            </a:extLst>
          </p:cNvPr>
          <p:cNvSpPr>
            <a:spLocks noGrp="1"/>
          </p:cNvSpPr>
          <p:nvPr>
            <p:ph idx="1"/>
          </p:nvPr>
        </p:nvSpPr>
        <p:spPr>
          <a:xfrm>
            <a:off x="1066800" y="2103120"/>
            <a:ext cx="10058400" cy="3849624"/>
          </a:xfrm>
        </p:spPr>
        <p:txBody>
          <a:bodyPr>
            <a:normAutofit/>
          </a:bodyPr>
          <a:lstStyle/>
          <a:p>
            <a:r>
              <a:rPr lang="en-US" dirty="0"/>
              <a:t>Both the cities are financial capitals of respective countries and are diverse in cultures, as well as these cities have many visitors every year. So, the aim of the project is to analyze the similar and dissimilar interests of the people living in both the cities and determine the localities that are popular for some specific venue categories. Considering the interests of peoples in both cities, we can plot these interests on the map.</a:t>
            </a:r>
          </a:p>
          <a:p>
            <a:pPr marL="0" indent="0" fontAlgn="base">
              <a:buNone/>
            </a:pPr>
            <a:r>
              <a:rPr lang="en-US" sz="2400" b="1" dirty="0"/>
              <a:t> Data Description</a:t>
            </a:r>
          </a:p>
          <a:p>
            <a:pPr fontAlgn="base"/>
            <a:r>
              <a:rPr lang="en-US" dirty="0"/>
              <a:t>To consider interests among cities, we can list the data as below:</a:t>
            </a:r>
          </a:p>
          <a:p>
            <a:pPr fontAlgn="base"/>
            <a:r>
              <a:rPr lang="en-US" dirty="0"/>
              <a:t>I found Neighborhoods with their Borough and postal codes on Wikipedia, so I scraped the neighborhood data of both the cities from Wikipedia tables[1][2] using the beautiful soup library of python.</a:t>
            </a:r>
          </a:p>
          <a:p>
            <a:pPr fontAlgn="base"/>
            <a:r>
              <a:rPr lang="en-US" dirty="0"/>
              <a:t>Used geocoder ArcGIS to get latitude and longitude for each neighborhood.</a:t>
            </a:r>
          </a:p>
          <a:p>
            <a:pPr fontAlgn="base"/>
            <a:r>
              <a:rPr lang="en-US" dirty="0"/>
              <a:t>I used Foursquare API to get the most common venues of given Borough of Toronto and London.</a:t>
            </a:r>
          </a:p>
          <a:p>
            <a:endParaRPr lang="en-US" dirty="0"/>
          </a:p>
          <a:p>
            <a:endParaRPr lang="en-US" dirty="0"/>
          </a:p>
        </p:txBody>
      </p:sp>
      <p:sp>
        <p:nvSpPr>
          <p:cNvPr id="37" name="Rectangle 3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9088662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89" name="Rectangle 88">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AD8EC4F-1EA0-4C2D-9C35-4760E9D9885A}"/>
              </a:ext>
            </a:extLst>
          </p:cNvPr>
          <p:cNvSpPr>
            <a:spLocks noGrp="1"/>
          </p:cNvSpPr>
          <p:nvPr>
            <p:ph type="title"/>
          </p:nvPr>
        </p:nvSpPr>
        <p:spPr>
          <a:xfrm>
            <a:off x="676240" y="875324"/>
            <a:ext cx="3536510" cy="5093520"/>
          </a:xfrm>
        </p:spPr>
        <p:txBody>
          <a:bodyPr>
            <a:normAutofit/>
          </a:bodyPr>
          <a:lstStyle/>
          <a:p>
            <a:pPr algn="ctr" fontAlgn="base"/>
            <a:r>
              <a:rPr lang="en-US" sz="3700" dirty="0">
                <a:solidFill>
                  <a:schemeClr val="tx1"/>
                </a:solidFill>
              </a:rPr>
              <a:t> Methodology</a:t>
            </a:r>
            <a:br>
              <a:rPr lang="en-US" sz="3700" i="0" dirty="0">
                <a:solidFill>
                  <a:schemeClr val="tx1"/>
                </a:solidFill>
              </a:rPr>
            </a:br>
            <a:br>
              <a:rPr lang="en-US" sz="3700" i="0" dirty="0">
                <a:solidFill>
                  <a:schemeClr val="tx1"/>
                </a:solidFill>
              </a:rPr>
            </a:br>
            <a:br>
              <a:rPr lang="en-US" sz="3700" b="0" i="0" dirty="0">
                <a:solidFill>
                  <a:schemeClr val="tx1"/>
                </a:solidFill>
              </a:rPr>
            </a:br>
            <a:endParaRPr lang="en-US" sz="3700" dirty="0">
              <a:solidFill>
                <a:schemeClr val="tx1"/>
              </a:solidFill>
            </a:endParaRPr>
          </a:p>
        </p:txBody>
      </p:sp>
      <p:sp>
        <p:nvSpPr>
          <p:cNvPr id="3" name="Content Placeholder 2">
            <a:extLst>
              <a:ext uri="{FF2B5EF4-FFF2-40B4-BE49-F238E27FC236}">
                <a16:creationId xmlns:a16="http://schemas.microsoft.com/office/drawing/2014/main" id="{2B9E52D6-76DF-42FF-9EF4-2FFBD9042A7A}"/>
              </a:ext>
            </a:extLst>
          </p:cNvPr>
          <p:cNvSpPr>
            <a:spLocks noGrp="1"/>
          </p:cNvSpPr>
          <p:nvPr>
            <p:ph idx="1"/>
          </p:nvPr>
        </p:nvSpPr>
        <p:spPr>
          <a:xfrm>
            <a:off x="5478124" y="559477"/>
            <a:ext cx="5647076" cy="5475563"/>
          </a:xfrm>
        </p:spPr>
        <p:txBody>
          <a:bodyPr anchor="ctr">
            <a:normAutofit/>
          </a:bodyPr>
          <a:lstStyle/>
          <a:p>
            <a:pPr marL="0" indent="0">
              <a:buNone/>
            </a:pPr>
            <a:endParaRPr lang="en-US" sz="2000" dirty="0"/>
          </a:p>
          <a:p>
            <a:endParaRPr lang="en-US" sz="2000" dirty="0"/>
          </a:p>
          <a:p>
            <a:r>
              <a:rPr lang="en-US" sz="2000" dirty="0"/>
              <a:t>Initially Dataset contains three primary attributes </a:t>
            </a:r>
          </a:p>
          <a:p>
            <a:pPr marL="0" indent="0">
              <a:buNone/>
            </a:pPr>
            <a:r>
              <a:rPr lang="en-US" sz="2000" dirty="0"/>
              <a:t>   -Postal-code</a:t>
            </a:r>
          </a:p>
          <a:p>
            <a:pPr marL="0" indent="0">
              <a:buNone/>
            </a:pPr>
            <a:r>
              <a:rPr lang="en-US" sz="2000" dirty="0"/>
              <a:t>   -Borough</a:t>
            </a:r>
          </a:p>
          <a:p>
            <a:pPr marL="0" indent="0">
              <a:buNone/>
            </a:pPr>
            <a:r>
              <a:rPr lang="en-US" sz="2000" dirty="0"/>
              <a:t>   -Neighborhoods </a:t>
            </a:r>
          </a:p>
          <a:p>
            <a:endParaRPr lang="en-US" sz="2000" dirty="0"/>
          </a:p>
        </p:txBody>
      </p:sp>
    </p:spTree>
    <p:extLst>
      <p:ext uri="{BB962C8B-B14F-4D97-AF65-F5344CB8AC3E}">
        <p14:creationId xmlns:p14="http://schemas.microsoft.com/office/powerpoint/2010/main" val="208751065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Content Placeholder 3" descr="Toronto Dataset">
            <a:extLst>
              <a:ext uri="{FF2B5EF4-FFF2-40B4-BE49-F238E27FC236}">
                <a16:creationId xmlns:a16="http://schemas.microsoft.com/office/drawing/2014/main" id="{B73EA935-C269-47F1-9402-A89F6B17FD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954185"/>
            <a:ext cx="10905066" cy="494962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1196172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2" descr="London Dataset">
            <a:extLst>
              <a:ext uri="{FF2B5EF4-FFF2-40B4-BE49-F238E27FC236}">
                <a16:creationId xmlns:a16="http://schemas.microsoft.com/office/drawing/2014/main" id="{1751D50C-FC8A-4886-BFD1-2348E16B94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652868"/>
            <a:ext cx="10905066" cy="355226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296868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88" name="Rectangle 87">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C1F0F213-217E-4142-91D6-92A26FF425D4}"/>
              </a:ext>
            </a:extLst>
          </p:cNvPr>
          <p:cNvSpPr>
            <a:spLocks noGrp="1"/>
          </p:cNvSpPr>
          <p:nvPr>
            <p:ph type="title"/>
          </p:nvPr>
        </p:nvSpPr>
        <p:spPr>
          <a:xfrm>
            <a:off x="676240" y="875324"/>
            <a:ext cx="3536510" cy="5093520"/>
          </a:xfrm>
        </p:spPr>
        <p:txBody>
          <a:bodyPr>
            <a:normAutofit/>
          </a:bodyPr>
          <a:lstStyle/>
          <a:p>
            <a:pPr algn="ctr"/>
            <a:r>
              <a:rPr lang="en-US" sz="4000" dirty="0">
                <a:solidFill>
                  <a:schemeClr val="tx1"/>
                </a:solidFill>
              </a:rPr>
              <a:t>Mapping</a:t>
            </a:r>
          </a:p>
        </p:txBody>
      </p:sp>
      <p:sp>
        <p:nvSpPr>
          <p:cNvPr id="3" name="Content Placeholder 2">
            <a:extLst>
              <a:ext uri="{FF2B5EF4-FFF2-40B4-BE49-F238E27FC236}">
                <a16:creationId xmlns:a16="http://schemas.microsoft.com/office/drawing/2014/main" id="{E31CCF48-F527-48C8-B0DE-EE117005D102}"/>
              </a:ext>
            </a:extLst>
          </p:cNvPr>
          <p:cNvSpPr>
            <a:spLocks noGrp="1"/>
          </p:cNvSpPr>
          <p:nvPr>
            <p:ph idx="1"/>
          </p:nvPr>
        </p:nvSpPr>
        <p:spPr>
          <a:xfrm>
            <a:off x="5478124" y="559477"/>
            <a:ext cx="5647076" cy="5475563"/>
          </a:xfrm>
        </p:spPr>
        <p:txBody>
          <a:bodyPr anchor="ctr">
            <a:normAutofit/>
          </a:bodyPr>
          <a:lstStyle/>
          <a:p>
            <a:pPr fontAlgn="base"/>
            <a:r>
              <a:rPr lang="en-US" sz="2000" dirty="0"/>
              <a:t>I used the python folium library to visualize geographic details of both cities and their boroughs. </a:t>
            </a:r>
          </a:p>
          <a:p>
            <a:pPr fontAlgn="base"/>
            <a:r>
              <a:rPr lang="en-US" sz="2000" dirty="0"/>
              <a:t>Created a map of cities with Neighborhoods superimposed on top.</a:t>
            </a:r>
          </a:p>
          <a:p>
            <a:pPr fontAlgn="base"/>
            <a:r>
              <a:rPr lang="en-US" sz="2000" dirty="0"/>
              <a:t> I used latitude and longitude values to get the visual as below:</a:t>
            </a:r>
          </a:p>
          <a:p>
            <a:pPr marL="0" indent="0">
              <a:buNone/>
            </a:pPr>
            <a:br>
              <a:rPr lang="en-US" sz="2000" dirty="0"/>
            </a:br>
            <a:endParaRPr lang="en-US" sz="2000" dirty="0"/>
          </a:p>
        </p:txBody>
      </p:sp>
    </p:spTree>
    <p:extLst>
      <p:ext uri="{BB962C8B-B14F-4D97-AF65-F5344CB8AC3E}">
        <p14:creationId xmlns:p14="http://schemas.microsoft.com/office/powerpoint/2010/main" val="403759010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6" descr="Folium map with Toronto boroughs">
            <a:extLst>
              <a:ext uri="{FF2B5EF4-FFF2-40B4-BE49-F238E27FC236}">
                <a16:creationId xmlns:a16="http://schemas.microsoft.com/office/drawing/2014/main" id="{B04569C6-FDDC-4CA8-95DC-CF07589BF57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0" r="648" b="-3"/>
          <a:stretch/>
        </p:blipFill>
        <p:spPr bwMode="auto">
          <a:xfrm>
            <a:off x="1495272" y="643467"/>
            <a:ext cx="9201455" cy="55710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40446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4" descr="Folium map with london boroughs">
            <a:extLst>
              <a:ext uri="{FF2B5EF4-FFF2-40B4-BE49-F238E27FC236}">
                <a16:creationId xmlns:a16="http://schemas.microsoft.com/office/drawing/2014/main" id="{BC011509-76C0-4D96-8407-2CCBF78D56E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87" b="-2"/>
          <a:stretch/>
        </p:blipFill>
        <p:spPr bwMode="auto">
          <a:xfrm>
            <a:off x="1495314" y="643467"/>
            <a:ext cx="9201371" cy="55710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522345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98" name="Rectangle 97">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6BE7980-451E-4716-8BE6-93A7B4F5E622}"/>
              </a:ext>
            </a:extLst>
          </p:cNvPr>
          <p:cNvSpPr>
            <a:spLocks noGrp="1"/>
          </p:cNvSpPr>
          <p:nvPr>
            <p:ph type="title"/>
          </p:nvPr>
        </p:nvSpPr>
        <p:spPr>
          <a:xfrm>
            <a:off x="676240" y="875324"/>
            <a:ext cx="3536510" cy="5093520"/>
          </a:xfrm>
        </p:spPr>
        <p:txBody>
          <a:bodyPr>
            <a:normAutofit/>
          </a:bodyPr>
          <a:lstStyle/>
          <a:p>
            <a:pPr algn="ctr"/>
            <a:r>
              <a:rPr lang="en-US" sz="4100">
                <a:solidFill>
                  <a:schemeClr val="tx1"/>
                </a:solidFill>
              </a:rPr>
              <a:t>Coordinates</a:t>
            </a:r>
          </a:p>
        </p:txBody>
      </p:sp>
      <p:sp>
        <p:nvSpPr>
          <p:cNvPr id="3" name="Content Placeholder 2">
            <a:extLst>
              <a:ext uri="{FF2B5EF4-FFF2-40B4-BE49-F238E27FC236}">
                <a16:creationId xmlns:a16="http://schemas.microsoft.com/office/drawing/2014/main" id="{772243E3-875F-4BCF-95E2-228F3E17A044}"/>
              </a:ext>
            </a:extLst>
          </p:cNvPr>
          <p:cNvSpPr>
            <a:spLocks noGrp="1"/>
          </p:cNvSpPr>
          <p:nvPr>
            <p:ph idx="1"/>
          </p:nvPr>
        </p:nvSpPr>
        <p:spPr>
          <a:xfrm>
            <a:off x="5478124" y="559477"/>
            <a:ext cx="5647076" cy="5475563"/>
          </a:xfrm>
        </p:spPr>
        <p:txBody>
          <a:bodyPr anchor="ctr">
            <a:normAutofit/>
          </a:bodyPr>
          <a:lstStyle/>
          <a:p>
            <a:r>
              <a:rPr lang="en-US" sz="2000"/>
              <a:t>I utilized the Foursquare API to explore the Neighborhoods and segment them. I designed the limit as </a:t>
            </a:r>
            <a:r>
              <a:rPr lang="en-US" sz="2000" b="1"/>
              <a:t>100</a:t>
            </a:r>
            <a:r>
              <a:rPr lang="en-US" sz="2000"/>
              <a:t> venues and the radius </a:t>
            </a:r>
            <a:r>
              <a:rPr lang="en-US" sz="2000" b="1"/>
              <a:t>500</a:t>
            </a:r>
            <a:r>
              <a:rPr lang="en-US" sz="2000"/>
              <a:t> meters for each borough from their given latitude and longitude information. Here is ahead of the list Venues name, category, latitude and longitude information from Foursquare API.</a:t>
            </a:r>
          </a:p>
          <a:p>
            <a:r>
              <a:rPr lang="en-US" sz="2000"/>
              <a:t>In summary of this data 1675 venues for Toronto and 1467 venues for London were returned by Foursquare. Here is a merged table of boroughs and venues.</a:t>
            </a:r>
          </a:p>
          <a:p>
            <a:endParaRPr lang="en-US" sz="2000"/>
          </a:p>
        </p:txBody>
      </p:sp>
      <p:sp>
        <p:nvSpPr>
          <p:cNvPr id="4" name="Rectangle 13">
            <a:extLst>
              <a:ext uri="{FF2B5EF4-FFF2-40B4-BE49-F238E27FC236}">
                <a16:creationId xmlns:a16="http://schemas.microsoft.com/office/drawing/2014/main" id="{E4F9D07A-AF93-4C6A-B87C-7489AE0F125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214742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1" descr="Foursquare api venues of Toronto">
            <a:extLst>
              <a:ext uri="{FF2B5EF4-FFF2-40B4-BE49-F238E27FC236}">
                <a16:creationId xmlns:a16="http://schemas.microsoft.com/office/drawing/2014/main" id="{9D631393-86EC-4586-B7D4-437A1DA07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365756"/>
            <a:ext cx="10905066" cy="21264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1385334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6" descr="Foursquare api venues of London city">
            <a:extLst>
              <a:ext uri="{FF2B5EF4-FFF2-40B4-BE49-F238E27FC236}">
                <a16:creationId xmlns:a16="http://schemas.microsoft.com/office/drawing/2014/main" id="{65567180-1020-4925-B193-D972521E91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70226"/>
            <a:ext cx="10905066" cy="17175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30790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9F230-6D01-4AEA-A8B3-139D80DF6F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2927"/>
            <a:ext cx="12169037" cy="6845073"/>
          </a:xfrm>
          <a:prstGeom prst="rect">
            <a:avLst/>
          </a:prstGeom>
        </p:spPr>
      </p:pic>
      <p:cxnSp>
        <p:nvCxnSpPr>
          <p:cNvPr id="13" name="Straight Connector 12">
            <a:extLst>
              <a:ext uri="{FF2B5EF4-FFF2-40B4-BE49-F238E27FC236}">
                <a16:creationId xmlns:a16="http://schemas.microsoft.com/office/drawing/2014/main" id="{62A6EDFD-56CA-4B87-BBAB-DD2A3815047E}"/>
              </a:ext>
            </a:extLst>
          </p:cNvPr>
          <p:cNvCxnSpPr>
            <a:cxnSpLocks/>
          </p:cNvCxnSpPr>
          <p:nvPr/>
        </p:nvCxnSpPr>
        <p:spPr>
          <a:xfrm flipV="1">
            <a:off x="2216882" y="2952692"/>
            <a:ext cx="433436" cy="843015"/>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3A7E48-19EF-4671-9759-AA9A1A28936C}"/>
              </a:ext>
            </a:extLst>
          </p:cNvPr>
          <p:cNvCxnSpPr>
            <a:cxnSpLocks/>
          </p:cNvCxnSpPr>
          <p:nvPr/>
        </p:nvCxnSpPr>
        <p:spPr>
          <a:xfrm flipH="1" flipV="1">
            <a:off x="4776407" y="3054772"/>
            <a:ext cx="820680" cy="926678"/>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A60DC2-09EC-4034-A400-121103659BFC}"/>
              </a:ext>
            </a:extLst>
          </p:cNvPr>
          <p:cNvCxnSpPr>
            <a:cxnSpLocks/>
          </p:cNvCxnSpPr>
          <p:nvPr/>
        </p:nvCxnSpPr>
        <p:spPr>
          <a:xfrm flipV="1">
            <a:off x="6310020" y="3078129"/>
            <a:ext cx="928230" cy="896914"/>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5A480E-7AA2-45FF-8B8E-78AE2EAA0008}"/>
              </a:ext>
            </a:extLst>
          </p:cNvPr>
          <p:cNvSpPr txBox="1"/>
          <p:nvPr/>
        </p:nvSpPr>
        <p:spPr>
          <a:xfrm>
            <a:off x="783433" y="5683105"/>
            <a:ext cx="2238375" cy="461665"/>
          </a:xfrm>
          <a:prstGeom prst="rect">
            <a:avLst/>
          </a:prstGeom>
          <a:noFill/>
        </p:spPr>
        <p:txBody>
          <a:bodyPr wrap="square" rtlCol="0">
            <a:spAutoFit/>
          </a:bodyPr>
          <a:lstStyle/>
          <a:p>
            <a:r>
              <a:rPr lang="en-US" sz="2400" b="1" dirty="0"/>
              <a:t>Introduction</a:t>
            </a:r>
          </a:p>
        </p:txBody>
      </p:sp>
      <p:sp>
        <p:nvSpPr>
          <p:cNvPr id="30" name="TextBox 29">
            <a:extLst>
              <a:ext uri="{FF2B5EF4-FFF2-40B4-BE49-F238E27FC236}">
                <a16:creationId xmlns:a16="http://schemas.microsoft.com/office/drawing/2014/main" id="{5D76E82F-A26F-46A1-8C88-7F54923B9106}"/>
              </a:ext>
            </a:extLst>
          </p:cNvPr>
          <p:cNvSpPr txBox="1"/>
          <p:nvPr/>
        </p:nvSpPr>
        <p:spPr>
          <a:xfrm>
            <a:off x="3360838" y="102194"/>
            <a:ext cx="2486026" cy="461665"/>
          </a:xfrm>
          <a:prstGeom prst="rect">
            <a:avLst/>
          </a:prstGeom>
          <a:noFill/>
        </p:spPr>
        <p:txBody>
          <a:bodyPr wrap="square" rtlCol="0">
            <a:spAutoFit/>
          </a:bodyPr>
          <a:lstStyle/>
          <a:p>
            <a:r>
              <a:rPr lang="en-US" sz="2400" b="1" dirty="0"/>
              <a:t>Preprocessing</a:t>
            </a:r>
          </a:p>
        </p:txBody>
      </p:sp>
      <p:sp>
        <p:nvSpPr>
          <p:cNvPr id="31" name="TextBox 30">
            <a:extLst>
              <a:ext uri="{FF2B5EF4-FFF2-40B4-BE49-F238E27FC236}">
                <a16:creationId xmlns:a16="http://schemas.microsoft.com/office/drawing/2014/main" id="{8A781267-B771-40CD-817C-C583E6570E0A}"/>
              </a:ext>
            </a:extLst>
          </p:cNvPr>
          <p:cNvSpPr txBox="1"/>
          <p:nvPr/>
        </p:nvSpPr>
        <p:spPr>
          <a:xfrm>
            <a:off x="9671709" y="3094534"/>
            <a:ext cx="2000249" cy="461665"/>
          </a:xfrm>
          <a:prstGeom prst="rect">
            <a:avLst/>
          </a:prstGeom>
          <a:noFill/>
        </p:spPr>
        <p:txBody>
          <a:bodyPr wrap="square" rtlCol="0">
            <a:spAutoFit/>
          </a:bodyPr>
          <a:lstStyle/>
          <a:p>
            <a:r>
              <a:rPr lang="en-US" sz="2400" b="1" dirty="0"/>
              <a:t>Results</a:t>
            </a:r>
          </a:p>
        </p:txBody>
      </p:sp>
      <p:sp>
        <p:nvSpPr>
          <p:cNvPr id="32" name="TextBox 31">
            <a:extLst>
              <a:ext uri="{FF2B5EF4-FFF2-40B4-BE49-F238E27FC236}">
                <a16:creationId xmlns:a16="http://schemas.microsoft.com/office/drawing/2014/main" id="{AAAA6DAA-EA80-4D5C-8EF0-49FD55B54AE4}"/>
              </a:ext>
            </a:extLst>
          </p:cNvPr>
          <p:cNvSpPr txBox="1"/>
          <p:nvPr/>
        </p:nvSpPr>
        <p:spPr>
          <a:xfrm>
            <a:off x="5151816" y="6272937"/>
            <a:ext cx="1503704" cy="461665"/>
          </a:xfrm>
          <a:prstGeom prst="rect">
            <a:avLst/>
          </a:prstGeom>
          <a:noFill/>
        </p:spPr>
        <p:txBody>
          <a:bodyPr wrap="square" rtlCol="0">
            <a:spAutoFit/>
          </a:bodyPr>
          <a:lstStyle/>
          <a:p>
            <a:r>
              <a:rPr lang="en-US" sz="2400" b="1" dirty="0"/>
              <a:t>Analysis</a:t>
            </a:r>
          </a:p>
        </p:txBody>
      </p:sp>
      <mc:AlternateContent xmlns:mc="http://schemas.openxmlformats.org/markup-compatibility/2006">
        <mc:Choice xmlns:pslz="http://schemas.microsoft.com/office/powerpoint/2016/slidezoom" Requires="pslz">
          <p:graphicFrame>
            <p:nvGraphicFramePr>
              <p:cNvPr id="38" name="Slide Zoom 37" descr="Intro">
                <a:extLst>
                  <a:ext uri="{FF2B5EF4-FFF2-40B4-BE49-F238E27FC236}">
                    <a16:creationId xmlns:a16="http://schemas.microsoft.com/office/drawing/2014/main" id="{DEEB83CF-A09F-40D6-A4D7-1C9CEA2381B2}"/>
                  </a:ext>
                </a:extLst>
              </p:cNvPr>
              <p:cNvGraphicFramePr>
                <a:graphicFrameLocks noChangeAspect="1"/>
              </p:cNvGraphicFramePr>
              <p:nvPr>
                <p:extLst>
                  <p:ext uri="{D42A27DB-BD31-4B8C-83A1-F6EECF244321}">
                    <p14:modId xmlns:p14="http://schemas.microsoft.com/office/powerpoint/2010/main" val="4110041245"/>
                  </p:ext>
                </p:extLst>
              </p:nvPr>
            </p:nvGraphicFramePr>
            <p:xfrm>
              <a:off x="840415" y="3704086"/>
              <a:ext cx="2030054" cy="1960604"/>
            </p:xfrm>
            <a:graphic>
              <a:graphicData uri="http://schemas.microsoft.com/office/powerpoint/2016/slidezoom">
                <pslz:sldZm>
                  <pslz:sldZmObj sldId="294" cId="1591477925">
                    <pslz:zmPr id="{3CC7D30B-6D06-46A8-B3D4-9F9CA7C228B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030054" cy="1960604"/>
                        </a:xfrm>
                        <a:prstGeom prst="rect">
                          <a:avLst/>
                        </a:prstGeom>
                        <a:noFill/>
                        <a:ln>
                          <a:solidFill>
                            <a:schemeClr val="accent6">
                              <a:lumMod val="20000"/>
                              <a:lumOff val="80000"/>
                            </a:schemeClr>
                          </a:solidFill>
                        </a:ln>
                      </p166:spPr>
                    </pslz:zmPr>
                  </pslz:sldZmObj>
                </pslz:sldZm>
              </a:graphicData>
            </a:graphic>
          </p:graphicFrame>
        </mc:Choice>
        <mc:Fallback>
          <p:pic>
            <p:nvPicPr>
              <p:cNvPr id="38" name="Slide Zoom 37" descr="Intro">
                <a:hlinkClick r:id="rId5" action="ppaction://hlinksldjump"/>
                <a:extLst>
                  <a:ext uri="{FF2B5EF4-FFF2-40B4-BE49-F238E27FC236}">
                    <a16:creationId xmlns:a16="http://schemas.microsoft.com/office/drawing/2014/main" id="{DEEB83CF-A09F-40D6-A4D7-1C9CEA2381B2}"/>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840415" y="3704086"/>
                <a:ext cx="2030054" cy="1960604"/>
              </a:xfrm>
              <a:prstGeom prst="rect">
                <a:avLst/>
              </a:prstGeom>
              <a:noFill/>
              <a:ln>
                <a:solidFill>
                  <a:schemeClr val="accent6">
                    <a:lumMod val="20000"/>
                    <a:lumOff val="80000"/>
                  </a:schemeClr>
                </a:solidFill>
              </a:ln>
            </p:spPr>
          </p:pic>
        </mc:Fallback>
      </mc:AlternateContent>
      <mc:AlternateContent xmlns:mc="http://schemas.openxmlformats.org/markup-compatibility/2006">
        <mc:Choice xmlns:pslz="http://schemas.microsoft.com/office/powerpoint/2016/slidezoom" Requires="pslz">
          <p:graphicFrame>
            <p:nvGraphicFramePr>
              <p:cNvPr id="44" name="Slide Zoom 43">
                <a:extLst>
                  <a:ext uri="{FF2B5EF4-FFF2-40B4-BE49-F238E27FC236}">
                    <a16:creationId xmlns:a16="http://schemas.microsoft.com/office/drawing/2014/main" id="{23FF88B9-B08C-4D5C-958A-FEA82ABBCEDD}"/>
                  </a:ext>
                </a:extLst>
              </p:cNvPr>
              <p:cNvGraphicFramePr>
                <a:graphicFrameLocks noChangeAspect="1"/>
              </p:cNvGraphicFramePr>
              <p:nvPr>
                <p:extLst>
                  <p:ext uri="{D42A27DB-BD31-4B8C-83A1-F6EECF244321}">
                    <p14:modId xmlns:p14="http://schemas.microsoft.com/office/powerpoint/2010/main" val="3411893305"/>
                  </p:ext>
                </p:extLst>
              </p:nvPr>
            </p:nvGraphicFramePr>
            <p:xfrm>
              <a:off x="2347542" y="693550"/>
              <a:ext cx="2764619" cy="2805156"/>
            </p:xfrm>
            <a:graphic>
              <a:graphicData uri="http://schemas.microsoft.com/office/powerpoint/2016/slidezoom">
                <pslz:sldZm>
                  <pslz:sldZmObj sldId="295" cId="1048222488">
                    <pslz:zmPr id="{15680EFB-D2F2-4B31-A408-C02B4F5FA4D6}"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764619" cy="2805156"/>
                        </a:xfrm>
                        <a:prstGeom prst="rect">
                          <a:avLst/>
                        </a:prstGeom>
                        <a:ln w="3175">
                          <a:noFill/>
                        </a:ln>
                      </p166:spPr>
                    </pslz:zmPr>
                  </pslz:sldZmObj>
                </pslz:sldZm>
              </a:graphicData>
            </a:graphic>
          </p:graphicFrame>
        </mc:Choice>
        <mc:Fallback>
          <p:pic>
            <p:nvPicPr>
              <p:cNvPr id="44" name="Slide Zoom 43">
                <a:hlinkClick r:id="rId7" action="ppaction://hlinksldjump"/>
                <a:extLst>
                  <a:ext uri="{FF2B5EF4-FFF2-40B4-BE49-F238E27FC236}">
                    <a16:creationId xmlns:a16="http://schemas.microsoft.com/office/drawing/2014/main" id="{23FF88B9-B08C-4D5C-958A-FEA82ABBCEDD}"/>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347542" y="693550"/>
                <a:ext cx="2764619" cy="280515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8" name="Slide Zoom 47">
                <a:extLst>
                  <a:ext uri="{FF2B5EF4-FFF2-40B4-BE49-F238E27FC236}">
                    <a16:creationId xmlns:a16="http://schemas.microsoft.com/office/drawing/2014/main" id="{300753D9-DA0E-43B1-AA5E-96DF5AC5BA61}"/>
                  </a:ext>
                </a:extLst>
              </p:cNvPr>
              <p:cNvGraphicFramePr>
                <a:graphicFrameLocks noChangeAspect="1"/>
              </p:cNvGraphicFramePr>
              <p:nvPr>
                <p:extLst>
                  <p:ext uri="{D42A27DB-BD31-4B8C-83A1-F6EECF244321}">
                    <p14:modId xmlns:p14="http://schemas.microsoft.com/office/powerpoint/2010/main" val="3071961971"/>
                  </p:ext>
                </p:extLst>
              </p:nvPr>
            </p:nvGraphicFramePr>
            <p:xfrm>
              <a:off x="4541090" y="3817424"/>
              <a:ext cx="2564685" cy="2570448"/>
            </p:xfrm>
            <a:graphic>
              <a:graphicData uri="http://schemas.microsoft.com/office/powerpoint/2016/slidezoom">
                <pslz:sldZm>
                  <pslz:sldZmObj sldId="303" cId="140229388">
                    <pslz:zmPr id="{7052CD52-73B8-43BE-A5C4-5A7FDEFE60D3}"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564685" cy="2570448"/>
                        </a:xfrm>
                        <a:prstGeom prst="rect">
                          <a:avLst/>
                        </a:prstGeom>
                        <a:ln w="3175">
                          <a:noFill/>
                        </a:ln>
                      </p166:spPr>
                    </pslz:zmPr>
                  </pslz:sldZmObj>
                </pslz:sldZm>
              </a:graphicData>
            </a:graphic>
          </p:graphicFrame>
        </mc:Choice>
        <mc:Fallback>
          <p:pic>
            <p:nvPicPr>
              <p:cNvPr id="48" name="Slide Zoom 47">
                <a:hlinkClick r:id="rId9" action="ppaction://hlinksldjump"/>
                <a:extLst>
                  <a:ext uri="{FF2B5EF4-FFF2-40B4-BE49-F238E27FC236}">
                    <a16:creationId xmlns:a16="http://schemas.microsoft.com/office/drawing/2014/main" id="{300753D9-DA0E-43B1-AA5E-96DF5AC5BA61}"/>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541090" y="3817424"/>
                <a:ext cx="2564685" cy="2570448"/>
              </a:xfrm>
              <a:prstGeom prst="rect">
                <a:avLst/>
              </a:prstGeom>
              <a:ln w="3175">
                <a:noFill/>
              </a:ln>
            </p:spPr>
          </p:pic>
        </mc:Fallback>
      </mc:AlternateContent>
      <p:sp>
        <p:nvSpPr>
          <p:cNvPr id="56" name="TextBox 55">
            <a:extLst>
              <a:ext uri="{FF2B5EF4-FFF2-40B4-BE49-F238E27FC236}">
                <a16:creationId xmlns:a16="http://schemas.microsoft.com/office/drawing/2014/main" id="{8678A794-BF60-4503-99B0-4F8FFDC6AA74}"/>
              </a:ext>
            </a:extLst>
          </p:cNvPr>
          <p:cNvSpPr txBox="1"/>
          <p:nvPr/>
        </p:nvSpPr>
        <p:spPr>
          <a:xfrm>
            <a:off x="6885706" y="160951"/>
            <a:ext cx="2486026" cy="461665"/>
          </a:xfrm>
          <a:prstGeom prst="rect">
            <a:avLst/>
          </a:prstGeom>
          <a:noFill/>
        </p:spPr>
        <p:txBody>
          <a:bodyPr wrap="square" rtlCol="0">
            <a:spAutoFit/>
          </a:bodyPr>
          <a:lstStyle/>
          <a:p>
            <a:r>
              <a:rPr lang="en-US" sz="2400" b="1" dirty="0"/>
              <a:t>Clustering</a:t>
            </a:r>
          </a:p>
        </p:txBody>
      </p:sp>
      <mc:AlternateContent xmlns:mc="http://schemas.openxmlformats.org/markup-compatibility/2006">
        <mc:Choice xmlns:pslz="http://schemas.microsoft.com/office/powerpoint/2016/slidezoom" Requires="pslz">
          <p:graphicFrame>
            <p:nvGraphicFramePr>
              <p:cNvPr id="72" name="Slide Zoom 71">
                <a:extLst>
                  <a:ext uri="{FF2B5EF4-FFF2-40B4-BE49-F238E27FC236}">
                    <a16:creationId xmlns:a16="http://schemas.microsoft.com/office/drawing/2014/main" id="{A84FE209-BDED-4F47-9EFD-86A1C8D0492E}"/>
                  </a:ext>
                </a:extLst>
              </p:cNvPr>
              <p:cNvGraphicFramePr>
                <a:graphicFrameLocks noChangeAspect="1"/>
              </p:cNvGraphicFramePr>
              <p:nvPr>
                <p:extLst>
                  <p:ext uri="{D42A27DB-BD31-4B8C-83A1-F6EECF244321}">
                    <p14:modId xmlns:p14="http://schemas.microsoft.com/office/powerpoint/2010/main" val="844187791"/>
                  </p:ext>
                </p:extLst>
              </p:nvPr>
            </p:nvGraphicFramePr>
            <p:xfrm>
              <a:off x="6559797" y="493479"/>
              <a:ext cx="2764619" cy="2764619"/>
            </p:xfrm>
            <a:graphic>
              <a:graphicData uri="http://schemas.microsoft.com/office/powerpoint/2016/slidezoom">
                <pslz:sldZm>
                  <pslz:sldZmObj sldId="304" cId="3064581309">
                    <pslz:zmPr id="{725220B7-98FB-4812-BEBB-E28F699D874A}"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764619" cy="2764619"/>
                        </a:xfrm>
                        <a:prstGeom prst="rect">
                          <a:avLst/>
                        </a:prstGeom>
                        <a:ln w="3175">
                          <a:noFill/>
                        </a:ln>
                      </p166:spPr>
                    </pslz:zmPr>
                  </pslz:sldZmObj>
                </pslz:sldZm>
              </a:graphicData>
            </a:graphic>
          </p:graphicFrame>
        </mc:Choice>
        <mc:Fallback>
          <p:pic>
            <p:nvPicPr>
              <p:cNvPr id="72" name="Slide Zoom 71">
                <a:hlinkClick r:id="rId11" action="ppaction://hlinksldjump"/>
                <a:extLst>
                  <a:ext uri="{FF2B5EF4-FFF2-40B4-BE49-F238E27FC236}">
                    <a16:creationId xmlns:a16="http://schemas.microsoft.com/office/drawing/2014/main" id="{A84FE209-BDED-4F47-9EFD-86A1C8D0492E}"/>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559797" y="493479"/>
                <a:ext cx="2764619" cy="2764619"/>
              </a:xfrm>
              <a:prstGeom prst="rect">
                <a:avLst/>
              </a:prstGeom>
              <a:ln w="3175">
                <a:noFill/>
              </a:ln>
            </p:spPr>
          </p:pic>
        </mc:Fallback>
      </mc:AlternateContent>
      <p:cxnSp>
        <p:nvCxnSpPr>
          <p:cNvPr id="76" name="Straight Connector 75">
            <a:extLst>
              <a:ext uri="{FF2B5EF4-FFF2-40B4-BE49-F238E27FC236}">
                <a16:creationId xmlns:a16="http://schemas.microsoft.com/office/drawing/2014/main" id="{9A43D9EB-A176-4447-9110-93231B704408}"/>
              </a:ext>
            </a:extLst>
          </p:cNvPr>
          <p:cNvCxnSpPr>
            <a:cxnSpLocks/>
          </p:cNvCxnSpPr>
          <p:nvPr/>
        </p:nvCxnSpPr>
        <p:spPr>
          <a:xfrm>
            <a:off x="8883959" y="2871024"/>
            <a:ext cx="690234" cy="924683"/>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79" name="Slide Zoom 78">
                <a:extLst>
                  <a:ext uri="{FF2B5EF4-FFF2-40B4-BE49-F238E27FC236}">
                    <a16:creationId xmlns:a16="http://schemas.microsoft.com/office/drawing/2014/main" id="{5C42034B-6A1D-49F2-BF70-FBFBAAB28EAE}"/>
                  </a:ext>
                </a:extLst>
              </p:cNvPr>
              <p:cNvGraphicFramePr>
                <a:graphicFrameLocks noChangeAspect="1"/>
              </p:cNvGraphicFramePr>
              <p:nvPr>
                <p:extLst>
                  <p:ext uri="{D42A27DB-BD31-4B8C-83A1-F6EECF244321}">
                    <p14:modId xmlns:p14="http://schemas.microsoft.com/office/powerpoint/2010/main" val="2083335726"/>
                  </p:ext>
                </p:extLst>
              </p:nvPr>
            </p:nvGraphicFramePr>
            <p:xfrm>
              <a:off x="8653366" y="3619533"/>
              <a:ext cx="3115069" cy="3115069"/>
            </p:xfrm>
            <a:graphic>
              <a:graphicData uri="http://schemas.microsoft.com/office/powerpoint/2016/slidezoom">
                <pslz:sldZm>
                  <pslz:sldZmObj sldId="308" cId="2244999344">
                    <pslz:zmPr id="{34DBB83B-33DE-4087-9782-C4900E031E5A}"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3115069" cy="3115069"/>
                        </a:xfrm>
                        <a:prstGeom prst="rect">
                          <a:avLst/>
                        </a:prstGeom>
                        <a:ln w="3175">
                          <a:noFill/>
                        </a:ln>
                      </p166:spPr>
                    </pslz:zmPr>
                  </pslz:sldZmObj>
                </pslz:sldZm>
              </a:graphicData>
            </a:graphic>
          </p:graphicFrame>
        </mc:Choice>
        <mc:Fallback>
          <p:pic>
            <p:nvPicPr>
              <p:cNvPr id="79" name="Slide Zoom 78">
                <a:hlinkClick r:id="rId13" action="ppaction://hlinksldjump"/>
                <a:extLst>
                  <a:ext uri="{FF2B5EF4-FFF2-40B4-BE49-F238E27FC236}">
                    <a16:creationId xmlns:a16="http://schemas.microsoft.com/office/drawing/2014/main" id="{5C42034B-6A1D-49F2-BF70-FBFBAAB28EAE}"/>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653366" y="3619533"/>
                <a:ext cx="3115069" cy="3115069"/>
              </a:xfrm>
              <a:prstGeom prst="rect">
                <a:avLst/>
              </a:prstGeom>
              <a:ln w="3175">
                <a:noFill/>
              </a:ln>
            </p:spPr>
          </p:pic>
        </mc:Fallback>
      </mc:AlternateContent>
    </p:spTree>
    <p:extLst>
      <p:ext uri="{BB962C8B-B14F-4D97-AF65-F5344CB8AC3E}">
        <p14:creationId xmlns:p14="http://schemas.microsoft.com/office/powerpoint/2010/main" val="153763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4" name="Rectangle 7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6" name="Rectangle 7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8" name="Group 7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9" name="Straight Connector 7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Neighbourhoods with venue frequencies of Toronto.">
            <a:extLst>
              <a:ext uri="{FF2B5EF4-FFF2-40B4-BE49-F238E27FC236}">
                <a16:creationId xmlns:a16="http://schemas.microsoft.com/office/drawing/2014/main" id="{10B5B282-E940-49EA-B58B-3A1B983541E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16157"/>
          <a:stretch/>
        </p:blipFill>
        <p:spPr bwMode="auto">
          <a:xfrm>
            <a:off x="4646383" y="10"/>
            <a:ext cx="7545616" cy="6857990"/>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87" name="Rectangle 86">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41CADF42-8DA5-42C4-9F34-5244AF97FDBE}"/>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2800" b="0" cap="all" spc="-100">
                <a:solidFill>
                  <a:schemeClr val="tx1"/>
                </a:solidFill>
              </a:rPr>
              <a:t>Busiest Neighborhoods in Toronto</a:t>
            </a:r>
          </a:p>
        </p:txBody>
      </p:sp>
      <p:sp>
        <p:nvSpPr>
          <p:cNvPr id="4" name="Rectangle 2">
            <a:extLst>
              <a:ext uri="{FF2B5EF4-FFF2-40B4-BE49-F238E27FC236}">
                <a16:creationId xmlns:a16="http://schemas.microsoft.com/office/drawing/2014/main" id="{D05943B4-6111-43CB-A154-2353A1AB30F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870020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9" name="Rectangle 138">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1" name="Rectangle 140">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3" name="Group 14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44" name="Straight Connector 143">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48" name="Rectangle 147">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Neighbourhoods with vene frequiencies of London.">
            <a:extLst>
              <a:ext uri="{FF2B5EF4-FFF2-40B4-BE49-F238E27FC236}">
                <a16:creationId xmlns:a16="http://schemas.microsoft.com/office/drawing/2014/main" id="{9A415254-EC49-4D5E-9B1E-7F86DF9D3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4" r="5165" b="1"/>
          <a:stretch/>
        </p:blipFill>
        <p:spPr bwMode="auto">
          <a:xfrm>
            <a:off x="4646383" y="10"/>
            <a:ext cx="7545616" cy="6857990"/>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14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152" name="Rectangle 15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5A6F9C96-7620-46E6-9144-9BA13A0C293F}"/>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2800" b="0" cap="all" spc="-100" dirty="0">
                <a:solidFill>
                  <a:schemeClr val="tx1"/>
                </a:solidFill>
              </a:rPr>
              <a:t>Busiest Neighborhoods in London</a:t>
            </a:r>
          </a:p>
        </p:txBody>
      </p:sp>
    </p:spTree>
    <p:extLst>
      <p:ext uri="{BB962C8B-B14F-4D97-AF65-F5344CB8AC3E}">
        <p14:creationId xmlns:p14="http://schemas.microsoft.com/office/powerpoint/2010/main" val="277283981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A31C302C-75A0-46AE-9309-639A08EABE20}"/>
              </a:ext>
            </a:extLst>
          </p:cNvPr>
          <p:cNvPicPr>
            <a:picLocks noChangeAspect="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716" r="-2" b="39033"/>
          <a:stretch/>
        </p:blipFill>
        <p:spPr>
          <a:xfrm>
            <a:off x="20" y="10"/>
            <a:ext cx="12191980" cy="6857990"/>
          </a:xfrm>
          <a:prstGeom prst="rect">
            <a:avLst/>
          </a:prstGeom>
        </p:spPr>
      </p:pic>
      <p:sp>
        <p:nvSpPr>
          <p:cNvPr id="2" name="Title 1">
            <a:extLst>
              <a:ext uri="{FF2B5EF4-FFF2-40B4-BE49-F238E27FC236}">
                <a16:creationId xmlns:a16="http://schemas.microsoft.com/office/drawing/2014/main" id="{3EA843DA-60B7-4F58-BA4E-49CCDCB955B0}"/>
              </a:ext>
            </a:extLst>
          </p:cNvPr>
          <p:cNvSpPr>
            <a:spLocks noGrp="1"/>
          </p:cNvSpPr>
          <p:nvPr>
            <p:ph type="title"/>
          </p:nvPr>
        </p:nvSpPr>
        <p:spPr>
          <a:xfrm>
            <a:off x="1066800" y="642594"/>
            <a:ext cx="10058400" cy="1371600"/>
          </a:xfrm>
        </p:spPr>
        <p:txBody>
          <a:bodyPr>
            <a:normAutofit/>
          </a:bodyPr>
          <a:lstStyle/>
          <a:p>
            <a:r>
              <a:rPr lang="en-US"/>
              <a:t>Explanation</a:t>
            </a:r>
          </a:p>
        </p:txBody>
      </p:sp>
      <p:graphicFrame>
        <p:nvGraphicFramePr>
          <p:cNvPr id="5" name="Content Placeholder 2">
            <a:extLst>
              <a:ext uri="{FF2B5EF4-FFF2-40B4-BE49-F238E27FC236}">
                <a16:creationId xmlns:a16="http://schemas.microsoft.com/office/drawing/2014/main" id="{0374F6F3-F6D3-4F81-9E3D-07AA719B8CB9}"/>
              </a:ext>
            </a:extLst>
          </p:cNvPr>
          <p:cNvGraphicFramePr>
            <a:graphicFrameLocks noGrp="1"/>
          </p:cNvGraphicFramePr>
          <p:nvPr>
            <p:ph idx="1"/>
            <p:extLst>
              <p:ext uri="{D42A27DB-BD31-4B8C-83A1-F6EECF244321}">
                <p14:modId xmlns:p14="http://schemas.microsoft.com/office/powerpoint/2010/main" val="1376625738"/>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8980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6" name="Rectangle 145">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8" name="Rectangle 147">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0" name="Rectangle 149">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2" name="Group 15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53" name="Straight Connector 152">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1" name="Rectangle 160">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London top 10 common  venues for each neighborhood">
            <a:extLst>
              <a:ext uri="{FF2B5EF4-FFF2-40B4-BE49-F238E27FC236}">
                <a16:creationId xmlns:a16="http://schemas.microsoft.com/office/drawing/2014/main" id="{22A970AA-1B90-4AF9-936C-28D31F155D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191" y="802857"/>
            <a:ext cx="10892611" cy="2913772"/>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65" name="Rectangle 164">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8CCDCA04-9B07-4809-A668-65EE02D7E349}"/>
              </a:ext>
            </a:extLst>
          </p:cNvPr>
          <p:cNvSpPr>
            <a:spLocks noGrp="1"/>
          </p:cNvSpPr>
          <p:nvPr>
            <p:ph type="title"/>
          </p:nvPr>
        </p:nvSpPr>
        <p:spPr>
          <a:xfrm>
            <a:off x="925032" y="4519486"/>
            <a:ext cx="10366743" cy="1054907"/>
          </a:xfrm>
        </p:spPr>
        <p:txBody>
          <a:bodyPr vert="horz" lIns="91440" tIns="45720" rIns="91440" bIns="45720" rtlCol="0" anchor="ctr">
            <a:noAutofit/>
          </a:bodyPr>
          <a:lstStyle/>
          <a:p>
            <a:pPr algn="ctr">
              <a:lnSpc>
                <a:spcPct val="83000"/>
              </a:lnSpc>
            </a:pPr>
            <a:r>
              <a:rPr lang="en-US" sz="4000" b="0" cap="all" spc="-100" dirty="0">
                <a:solidFill>
                  <a:schemeClr val="bg1"/>
                </a:solidFill>
              </a:rPr>
              <a:t>Top 10 Venues W.R.T. London Neighborhoods</a:t>
            </a:r>
          </a:p>
        </p:txBody>
      </p:sp>
    </p:spTree>
    <p:extLst>
      <p:ext uri="{BB962C8B-B14F-4D97-AF65-F5344CB8AC3E}">
        <p14:creationId xmlns:p14="http://schemas.microsoft.com/office/powerpoint/2010/main" val="59617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4" name="Rectangle 7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6" name="Rectangle 7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8" name="Group 7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9" name="Straight Connector 7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7" name="Picture 1" descr="Toronto top 10 common  venues for each neighborhood">
            <a:extLst>
              <a:ext uri="{FF2B5EF4-FFF2-40B4-BE49-F238E27FC236}">
                <a16:creationId xmlns:a16="http://schemas.microsoft.com/office/drawing/2014/main" id="{44F2FC37-ECB8-4086-ABD1-89CA5235E2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191" y="748393"/>
            <a:ext cx="10892611" cy="302270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1" name="Rectangle 9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5917D474-E284-489C-9A4C-4C1CD5D89733}"/>
              </a:ext>
            </a:extLst>
          </p:cNvPr>
          <p:cNvSpPr>
            <a:spLocks noGrp="1"/>
          </p:cNvSpPr>
          <p:nvPr>
            <p:ph type="title"/>
          </p:nvPr>
        </p:nvSpPr>
        <p:spPr>
          <a:xfrm>
            <a:off x="925032" y="4519486"/>
            <a:ext cx="10366743" cy="1054907"/>
          </a:xfrm>
        </p:spPr>
        <p:txBody>
          <a:bodyPr vert="horz" lIns="91440" tIns="45720" rIns="91440" bIns="45720" rtlCol="0" anchor="ctr">
            <a:noAutofit/>
          </a:bodyPr>
          <a:lstStyle/>
          <a:p>
            <a:pPr algn="ctr">
              <a:lnSpc>
                <a:spcPct val="83000"/>
              </a:lnSpc>
            </a:pPr>
            <a:r>
              <a:rPr lang="en-US" sz="4000" b="0" cap="all" spc="-100" dirty="0">
                <a:solidFill>
                  <a:schemeClr val="bg1"/>
                </a:solidFill>
              </a:rPr>
              <a:t>Top 10 Venues </a:t>
            </a:r>
            <a:r>
              <a:rPr lang="en-US" sz="4000" b="0" cap="all" spc="-100" dirty="0" err="1">
                <a:solidFill>
                  <a:schemeClr val="bg1"/>
                </a:solidFill>
              </a:rPr>
              <a:t>w.r.t.</a:t>
            </a:r>
            <a:r>
              <a:rPr lang="en-US" sz="4000" b="0" cap="all" spc="-100" dirty="0">
                <a:solidFill>
                  <a:schemeClr val="bg1"/>
                </a:solidFill>
              </a:rPr>
              <a:t> Toronto Neighborhoods</a:t>
            </a:r>
          </a:p>
        </p:txBody>
      </p:sp>
      <p:sp>
        <p:nvSpPr>
          <p:cNvPr id="4" name="Rectangle 2">
            <a:extLst>
              <a:ext uri="{FF2B5EF4-FFF2-40B4-BE49-F238E27FC236}">
                <a16:creationId xmlns:a16="http://schemas.microsoft.com/office/drawing/2014/main" id="{BA10E19C-970D-400E-A5CF-27EE5F829A3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0942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A7C12C4-3BB6-49F5-83C4-C7E3850CC92C}"/>
              </a:ext>
            </a:extLst>
          </p:cNvPr>
          <p:cNvSpPr>
            <a:spLocks noGrp="1"/>
          </p:cNvSpPr>
          <p:nvPr>
            <p:ph type="title"/>
          </p:nvPr>
        </p:nvSpPr>
        <p:spPr>
          <a:xfrm>
            <a:off x="676240" y="875324"/>
            <a:ext cx="3536510" cy="5093520"/>
          </a:xfrm>
        </p:spPr>
        <p:txBody>
          <a:bodyPr>
            <a:normAutofit/>
          </a:bodyPr>
          <a:lstStyle/>
          <a:p>
            <a:pPr algn="ctr"/>
            <a:r>
              <a:rPr lang="en-US" sz="4400">
                <a:solidFill>
                  <a:schemeClr val="tx1"/>
                </a:solidFill>
              </a:rPr>
              <a:t>Visualizing Word Cloud for Popular categories  </a:t>
            </a:r>
          </a:p>
        </p:txBody>
      </p:sp>
      <p:sp>
        <p:nvSpPr>
          <p:cNvPr id="22" name="Content Placeholder 2">
            <a:extLst>
              <a:ext uri="{FF2B5EF4-FFF2-40B4-BE49-F238E27FC236}">
                <a16:creationId xmlns:a16="http://schemas.microsoft.com/office/drawing/2014/main" id="{C22CBC6A-5E90-41DE-8F2F-DEEC5F9E436A}"/>
              </a:ext>
            </a:extLst>
          </p:cNvPr>
          <p:cNvSpPr>
            <a:spLocks noGrp="1"/>
          </p:cNvSpPr>
          <p:nvPr>
            <p:ph idx="1"/>
          </p:nvPr>
        </p:nvSpPr>
        <p:spPr>
          <a:xfrm>
            <a:off x="5497174" y="1144693"/>
            <a:ext cx="5647076" cy="5475563"/>
          </a:xfrm>
        </p:spPr>
        <p:txBody>
          <a:bodyPr anchor="ctr">
            <a:normAutofit/>
          </a:bodyPr>
          <a:lstStyle/>
          <a:p>
            <a:pPr>
              <a:lnSpc>
                <a:spcPct val="110000"/>
              </a:lnSpc>
            </a:pPr>
            <a:r>
              <a:rPr lang="en-US" sz="1900" b="1" dirty="0"/>
              <a:t>London -</a:t>
            </a:r>
          </a:p>
          <a:p>
            <a:pPr marL="0" indent="0">
              <a:lnSpc>
                <a:spcPct val="110000"/>
              </a:lnSpc>
              <a:buNone/>
            </a:pPr>
            <a:r>
              <a:rPr lang="en-US" sz="1900" dirty="0"/>
              <a:t>     From the generated word cloud, we can see that people in London have a pretty outgoing life as Pubs, Café, Coffee Shops, Restaurants are very popular.</a:t>
            </a:r>
          </a:p>
          <a:p>
            <a:pPr>
              <a:lnSpc>
                <a:spcPct val="110000"/>
              </a:lnSpc>
            </a:pPr>
            <a:r>
              <a:rPr lang="en-US" sz="1900" b="1" dirty="0"/>
              <a:t>Toronto - </a:t>
            </a:r>
          </a:p>
          <a:p>
            <a:pPr marL="0" indent="0">
              <a:lnSpc>
                <a:spcPct val="110000"/>
              </a:lnSpc>
              <a:buNone/>
            </a:pPr>
            <a:r>
              <a:rPr lang="en-US" sz="1900" dirty="0"/>
              <a:t>     Looking at Toronto people’s interests indicates that Restaurants, Coffee shops, Stores are more popular. </a:t>
            </a:r>
          </a:p>
          <a:p>
            <a:pPr>
              <a:lnSpc>
                <a:spcPct val="110000"/>
              </a:lnSpc>
            </a:pPr>
            <a:r>
              <a:rPr lang="en-US" sz="1900" b="1" dirty="0"/>
              <a:t>Analysis – </a:t>
            </a:r>
          </a:p>
          <a:p>
            <a:pPr marL="0" indent="0">
              <a:lnSpc>
                <a:spcPct val="110000"/>
              </a:lnSpc>
              <a:buNone/>
            </a:pPr>
            <a:r>
              <a:rPr lang="en-US" sz="1900" dirty="0"/>
              <a:t>     Analyzing both the images we can say that most people have similar interests in both the cities. Mainly </a:t>
            </a:r>
            <a:r>
              <a:rPr lang="en-US" sz="1900" b="1" dirty="0"/>
              <a:t>Italian Restaurants</a:t>
            </a:r>
            <a:r>
              <a:rPr lang="en-US" sz="1900" dirty="0"/>
              <a:t> are popular in both cities. Also, people drink a lot of </a:t>
            </a:r>
            <a:r>
              <a:rPr lang="en-US" sz="1900" b="1" dirty="0"/>
              <a:t>coffee</a:t>
            </a:r>
            <a:r>
              <a:rPr lang="en-US" sz="1900" dirty="0"/>
              <a:t> and eat out are </a:t>
            </a:r>
            <a:r>
              <a:rPr lang="en-US" sz="1900" b="1" dirty="0"/>
              <a:t>restaurants</a:t>
            </a:r>
            <a:r>
              <a:rPr lang="en-US" sz="1900" dirty="0"/>
              <a:t> in both cities.</a:t>
            </a:r>
          </a:p>
          <a:p>
            <a:pPr>
              <a:lnSpc>
                <a:spcPct val="110000"/>
              </a:lnSpc>
            </a:pPr>
            <a:endParaRPr lang="en-US" sz="1900" dirty="0"/>
          </a:p>
          <a:p>
            <a:pPr>
              <a:lnSpc>
                <a:spcPct val="110000"/>
              </a:lnSpc>
            </a:pPr>
            <a:endParaRPr lang="en-US" sz="1900" dirty="0"/>
          </a:p>
          <a:p>
            <a:pPr>
              <a:lnSpc>
                <a:spcPct val="110000"/>
              </a:lnSpc>
            </a:pPr>
            <a:endParaRPr lang="en-US" sz="1900" dirty="0"/>
          </a:p>
          <a:p>
            <a:pPr>
              <a:lnSpc>
                <a:spcPct val="110000"/>
              </a:lnSpc>
            </a:pPr>
            <a:endParaRPr lang="en-US" sz="1900" dirty="0"/>
          </a:p>
        </p:txBody>
      </p:sp>
    </p:spTree>
    <p:extLst>
      <p:ext uri="{BB962C8B-B14F-4D97-AF65-F5344CB8AC3E}">
        <p14:creationId xmlns:p14="http://schemas.microsoft.com/office/powerpoint/2010/main" val="25689215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8" name="Rectangle 13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0" name="Rectangle 13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2" name="Rectangle 14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4" name="Group 14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45" name="Straight Connector 14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49" name="Rectangle 14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descr="Word cloud genererated from top venue categories of London">
            <a:extLst>
              <a:ext uri="{FF2B5EF4-FFF2-40B4-BE49-F238E27FC236}">
                <a16:creationId xmlns:a16="http://schemas.microsoft.com/office/drawing/2014/main" id="{4919385F-A5EA-4EF0-9EB1-A8D08C6B2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38" b="14910"/>
          <a:stretch/>
        </p:blipFill>
        <p:spPr bwMode="auto">
          <a:xfrm>
            <a:off x="-1" y="10"/>
            <a:ext cx="12192000" cy="4551026"/>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153" name="Rectangle 15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408FBF1C-80F1-415D-AC6D-76F6F0B52DCF}"/>
              </a:ext>
            </a:extLst>
          </p:cNvPr>
          <p:cNvSpPr>
            <a:spLocks noGrp="1"/>
          </p:cNvSpPr>
          <p:nvPr>
            <p:ph type="title"/>
          </p:nvPr>
        </p:nvSpPr>
        <p:spPr>
          <a:xfrm>
            <a:off x="372723" y="4956811"/>
            <a:ext cx="11439414" cy="897439"/>
          </a:xfrm>
        </p:spPr>
        <p:txBody>
          <a:bodyPr vert="horz" lIns="91440" tIns="45720" rIns="91440" bIns="45720" rtlCol="0" anchor="ctr">
            <a:noAutofit/>
          </a:bodyPr>
          <a:lstStyle/>
          <a:p>
            <a:pPr algn="ctr">
              <a:lnSpc>
                <a:spcPct val="83000"/>
              </a:lnSpc>
            </a:pPr>
            <a:r>
              <a:rPr lang="en-US" sz="3200" b="0" cap="all" spc="-100" dirty="0">
                <a:solidFill>
                  <a:schemeClr val="tx1"/>
                </a:solidFill>
              </a:rPr>
              <a:t>Word Cloud for the most popular categories of venues in London</a:t>
            </a:r>
          </a:p>
        </p:txBody>
      </p:sp>
      <p:sp>
        <p:nvSpPr>
          <p:cNvPr id="3" name="Content Placeholder 2">
            <a:extLst>
              <a:ext uri="{FF2B5EF4-FFF2-40B4-BE49-F238E27FC236}">
                <a16:creationId xmlns:a16="http://schemas.microsoft.com/office/drawing/2014/main" id="{97B89765-B042-4550-9321-14A6DB8773B7}"/>
              </a:ext>
            </a:extLst>
          </p:cNvPr>
          <p:cNvSpPr>
            <a:spLocks noGrp="1"/>
          </p:cNvSpPr>
          <p:nvPr>
            <p:ph idx="1"/>
          </p:nvPr>
        </p:nvSpPr>
        <p:spPr>
          <a:xfrm>
            <a:off x="764275" y="5783001"/>
            <a:ext cx="10656310" cy="425961"/>
          </a:xfrm>
        </p:spPr>
        <p:txBody>
          <a:bodyPr vert="horz" lIns="91440" tIns="45720" rIns="91440" bIns="45720" rtlCol="0">
            <a:normAutofit/>
          </a:bodyPr>
          <a:lstStyle/>
          <a:p>
            <a:pPr marL="0" indent="0" algn="ctr">
              <a:lnSpc>
                <a:spcPct val="90000"/>
              </a:lnSpc>
              <a:spcBef>
                <a:spcPts val="0"/>
              </a:spcBef>
              <a:spcAft>
                <a:spcPts val="600"/>
              </a:spcAft>
              <a:buNone/>
            </a:pPr>
            <a:br>
              <a:rPr lang="en-US" sz="1100" spc="80"/>
            </a:br>
            <a:endParaRPr lang="en-US" sz="1100" spc="80"/>
          </a:p>
        </p:txBody>
      </p:sp>
      <p:sp>
        <p:nvSpPr>
          <p:cNvPr id="6" name="Rectangle 4">
            <a:extLst>
              <a:ext uri="{FF2B5EF4-FFF2-40B4-BE49-F238E27FC236}">
                <a16:creationId xmlns:a16="http://schemas.microsoft.com/office/drawing/2014/main" id="{B5DBE5D0-3D66-4578-B40B-FDA61CDAED4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993693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135">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8" name="Rectangle 137">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0" name="Rectangle 139">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2" name="Group 141">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43" name="Straight Connector 142">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5" name="Picture 1" descr="Word cloud genererated from top venue categories of Toronto">
            <a:extLst>
              <a:ext uri="{FF2B5EF4-FFF2-40B4-BE49-F238E27FC236}">
                <a16:creationId xmlns:a16="http://schemas.microsoft.com/office/drawing/2014/main" id="{2C376536-6AA3-49F0-891E-19FED2CB71E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496" b="15952"/>
          <a:stretch/>
        </p:blipFill>
        <p:spPr bwMode="auto">
          <a:xfrm>
            <a:off x="-1" y="10"/>
            <a:ext cx="12192000" cy="4551026"/>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151" name="Rectangle 15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67E51535-D242-426A-A0EC-93FA8DBC64DC}"/>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3100" b="0" cap="all" spc="-100" dirty="0">
                <a:solidFill>
                  <a:schemeClr val="tx1"/>
                </a:solidFill>
              </a:rPr>
              <a:t>Word Cloud for the most popular categories of venues in Toronto</a:t>
            </a:r>
          </a:p>
        </p:txBody>
      </p:sp>
      <p:sp>
        <p:nvSpPr>
          <p:cNvPr id="4" name="Rectangle 2">
            <a:extLst>
              <a:ext uri="{FF2B5EF4-FFF2-40B4-BE49-F238E27FC236}">
                <a16:creationId xmlns:a16="http://schemas.microsoft.com/office/drawing/2014/main" id="{A4A1DEAF-61D8-4A5F-96CD-B0E4523D514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496190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ight&#10;&#10;Description automatically generated">
            <a:extLst>
              <a:ext uri="{FF2B5EF4-FFF2-40B4-BE49-F238E27FC236}">
                <a16:creationId xmlns:a16="http://schemas.microsoft.com/office/drawing/2014/main" id="{2FF8E52A-0DEC-4EA7-AC54-C46C494080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4393" y="642594"/>
            <a:ext cx="4092332" cy="4573088"/>
          </a:xfrm>
          <a:prstGeom prst="rect">
            <a:avLst/>
          </a:prstGeom>
        </p:spPr>
      </p:pic>
      <p:sp>
        <p:nvSpPr>
          <p:cNvPr id="24" name="Rectangle 23">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4630"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222"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51817-7C91-477A-B5AA-6B09E2321801}"/>
              </a:ext>
            </a:extLst>
          </p:cNvPr>
          <p:cNvSpPr>
            <a:spLocks noGrp="1"/>
          </p:cNvSpPr>
          <p:nvPr>
            <p:ph type="title"/>
          </p:nvPr>
        </p:nvSpPr>
        <p:spPr>
          <a:xfrm>
            <a:off x="5041392" y="642593"/>
            <a:ext cx="6281928" cy="1744183"/>
          </a:xfrm>
        </p:spPr>
        <p:txBody>
          <a:bodyPr>
            <a:normAutofit/>
          </a:bodyPr>
          <a:lstStyle/>
          <a:p>
            <a:r>
              <a:rPr lang="en-US"/>
              <a:t>K-Means Clustering</a:t>
            </a:r>
          </a:p>
        </p:txBody>
      </p:sp>
      <p:sp>
        <p:nvSpPr>
          <p:cNvPr id="3" name="Content Placeholder 2">
            <a:extLst>
              <a:ext uri="{FF2B5EF4-FFF2-40B4-BE49-F238E27FC236}">
                <a16:creationId xmlns:a16="http://schemas.microsoft.com/office/drawing/2014/main" id="{58B887B1-67A0-44C4-9E19-56A1B02FAAAE}"/>
              </a:ext>
            </a:extLst>
          </p:cNvPr>
          <p:cNvSpPr>
            <a:spLocks noGrp="1"/>
          </p:cNvSpPr>
          <p:nvPr>
            <p:ph idx="1"/>
          </p:nvPr>
        </p:nvSpPr>
        <p:spPr>
          <a:xfrm>
            <a:off x="5041392" y="2386584"/>
            <a:ext cx="6281928" cy="3648456"/>
          </a:xfrm>
        </p:spPr>
        <p:txBody>
          <a:bodyPr>
            <a:normAutofit/>
          </a:bodyPr>
          <a:lstStyle/>
          <a:p>
            <a:pPr fontAlgn="base"/>
            <a:r>
              <a:rPr lang="en-US"/>
              <a:t>Further analysis, We have some common venue categories in boroughs. For this reason, I used unsupervised learning </a:t>
            </a:r>
            <a:r>
              <a:rPr lang="en-US" b="1"/>
              <a:t>K-means algorithm</a:t>
            </a:r>
            <a:r>
              <a:rPr lang="en-US"/>
              <a:t> to cluster the boroughs. K-Means algorithm is one of the most common cluster methods of unsupervised learning.</a:t>
            </a:r>
          </a:p>
          <a:p>
            <a:pPr fontAlgn="base"/>
            <a:r>
              <a:rPr lang="en-US"/>
              <a:t>Optimal k is found out using the elbow method which gives k as 5 for both the cities.</a:t>
            </a:r>
          </a:p>
          <a:p>
            <a:pPr fontAlgn="base"/>
            <a:r>
              <a:rPr lang="en-US"/>
              <a:t>Here is my merged table with cluster labels for each Neighborhood.</a:t>
            </a:r>
          </a:p>
          <a:p>
            <a:endParaRPr lang="en-US" dirty="0"/>
          </a:p>
        </p:txBody>
      </p:sp>
    </p:spTree>
    <p:extLst>
      <p:ext uri="{BB962C8B-B14F-4D97-AF65-F5344CB8AC3E}">
        <p14:creationId xmlns:p14="http://schemas.microsoft.com/office/powerpoint/2010/main" val="148381955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7" name="Rectangle 7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9" name="Rectangle 7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1" name="Group 8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2" name="Straight Connector 8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Merged cluster label for each neighborhood in london with its top 10 most common venues.">
            <a:extLst>
              <a:ext uri="{FF2B5EF4-FFF2-40B4-BE49-F238E27FC236}">
                <a16:creationId xmlns:a16="http://schemas.microsoft.com/office/drawing/2014/main" id="{4DAC40E6-F6DD-453F-B2AE-26031465EBF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233444" y="645106"/>
            <a:ext cx="9712104" cy="322927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4" name="Rectangle 9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1E32ECCE-5F9A-447A-B36C-81144E4B145C}"/>
              </a:ext>
            </a:extLst>
          </p:cNvPr>
          <p:cNvSpPr>
            <a:spLocks noGrp="1"/>
          </p:cNvSpPr>
          <p:nvPr>
            <p:ph type="title"/>
          </p:nvPr>
        </p:nvSpPr>
        <p:spPr>
          <a:xfrm>
            <a:off x="925032" y="4519486"/>
            <a:ext cx="10366743" cy="1054907"/>
          </a:xfrm>
        </p:spPr>
        <p:txBody>
          <a:bodyPr vert="horz" lIns="91440" tIns="45720" rIns="91440" bIns="45720" rtlCol="0" anchor="ctr">
            <a:normAutofit/>
          </a:bodyPr>
          <a:lstStyle/>
          <a:p>
            <a:pPr algn="ctr">
              <a:lnSpc>
                <a:spcPct val="83000"/>
              </a:lnSpc>
            </a:pPr>
            <a:r>
              <a:rPr lang="en-US" sz="3700" b="0" cap="all" spc="-100">
                <a:solidFill>
                  <a:schemeClr val="bg1"/>
                </a:solidFill>
              </a:rPr>
              <a:t>Getting clusters of  London Neighborhoods</a:t>
            </a:r>
          </a:p>
        </p:txBody>
      </p:sp>
    </p:spTree>
    <p:extLst>
      <p:ext uri="{BB962C8B-B14F-4D97-AF65-F5344CB8AC3E}">
        <p14:creationId xmlns:p14="http://schemas.microsoft.com/office/powerpoint/2010/main" val="28551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998582B5-B6EE-4206-A410-BA1C2630D3E4}"/>
              </a:ext>
            </a:extLst>
          </p:cNvPr>
          <p:cNvSpPr/>
          <p:nvPr/>
        </p:nvSpPr>
        <p:spPr>
          <a:xfrm>
            <a:off x="333687" y="800100"/>
            <a:ext cx="4790452" cy="4667251"/>
          </a:xfrm>
          <a:prstGeom prst="ellipse">
            <a:avLst/>
          </a:prstGeom>
          <a:solidFill>
            <a:schemeClr val="accent1">
              <a:alpha val="7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2" name="Graphic 11" descr="Lightbulb">
            <a:extLst>
              <a:ext uri="{FF2B5EF4-FFF2-40B4-BE49-F238E27FC236}">
                <a16:creationId xmlns:a16="http://schemas.microsoft.com/office/drawing/2014/main" id="{0FFADA86-61E3-47B1-8D2A-D0621C363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3549" y="2647950"/>
            <a:ext cx="2085976" cy="2085976"/>
          </a:xfrm>
          <a:prstGeom prst="rect">
            <a:avLst/>
          </a:prstGeom>
        </p:spPr>
      </p:pic>
      <p:sp>
        <p:nvSpPr>
          <p:cNvPr id="13" name="TextBox 12">
            <a:extLst>
              <a:ext uri="{FF2B5EF4-FFF2-40B4-BE49-F238E27FC236}">
                <a16:creationId xmlns:a16="http://schemas.microsoft.com/office/drawing/2014/main" id="{3A6E06BC-5CB0-4A49-BD61-B5BAEF973759}"/>
              </a:ext>
            </a:extLst>
          </p:cNvPr>
          <p:cNvSpPr txBox="1"/>
          <p:nvPr/>
        </p:nvSpPr>
        <p:spPr>
          <a:xfrm>
            <a:off x="1609725" y="1996272"/>
            <a:ext cx="3314700" cy="461665"/>
          </a:xfrm>
          <a:prstGeom prst="rect">
            <a:avLst/>
          </a:prstGeom>
          <a:noFill/>
        </p:spPr>
        <p:txBody>
          <a:bodyPr wrap="square" rtlCol="0">
            <a:spAutoFit/>
          </a:bodyPr>
          <a:lstStyle/>
          <a:p>
            <a:r>
              <a:rPr lang="en-US" sz="2400" b="1" dirty="0"/>
              <a:t>Introduction</a:t>
            </a:r>
          </a:p>
        </p:txBody>
      </p:sp>
      <p:cxnSp>
        <p:nvCxnSpPr>
          <p:cNvPr id="19" name="Straight Connector 18">
            <a:extLst>
              <a:ext uri="{FF2B5EF4-FFF2-40B4-BE49-F238E27FC236}">
                <a16:creationId xmlns:a16="http://schemas.microsoft.com/office/drawing/2014/main" id="{E50A93EB-8CFD-4407-8CD2-0CC322F8D225}"/>
              </a:ext>
            </a:extLst>
          </p:cNvPr>
          <p:cNvCxnSpPr>
            <a:cxnSpLocks/>
            <a:stCxn id="11" idx="7"/>
          </p:cNvCxnSpPr>
          <p:nvPr/>
        </p:nvCxnSpPr>
        <p:spPr>
          <a:xfrm flipV="1">
            <a:off x="4422594" y="1228725"/>
            <a:ext cx="2806881" cy="254878"/>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2BC77-04AE-4A90-B52E-5E460086D9AE}"/>
              </a:ext>
            </a:extLst>
          </p:cNvPr>
          <p:cNvCxnSpPr>
            <a:cxnSpLocks/>
            <a:stCxn id="11" idx="5"/>
          </p:cNvCxnSpPr>
          <p:nvPr/>
        </p:nvCxnSpPr>
        <p:spPr>
          <a:xfrm>
            <a:off x="4422594" y="4783848"/>
            <a:ext cx="3111681" cy="683503"/>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4E02BB-FEF7-426E-A3FD-1D7B86601DC9}"/>
              </a:ext>
            </a:extLst>
          </p:cNvPr>
          <p:cNvCxnSpPr>
            <a:cxnSpLocks/>
            <a:stCxn id="11" idx="6"/>
          </p:cNvCxnSpPr>
          <p:nvPr/>
        </p:nvCxnSpPr>
        <p:spPr>
          <a:xfrm>
            <a:off x="5124139" y="3133726"/>
            <a:ext cx="3295961" cy="13986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41" name="Slide Zoom 40">
                <a:extLst>
                  <a:ext uri="{FF2B5EF4-FFF2-40B4-BE49-F238E27FC236}">
                    <a16:creationId xmlns:a16="http://schemas.microsoft.com/office/drawing/2014/main" id="{A384B4C9-02C7-448F-9852-98A8034AEE46}"/>
                  </a:ext>
                </a:extLst>
              </p:cNvPr>
              <p:cNvGraphicFramePr>
                <a:graphicFrameLocks noChangeAspect="1"/>
              </p:cNvGraphicFramePr>
              <p:nvPr>
                <p:extLst>
                  <p:ext uri="{D42A27DB-BD31-4B8C-83A1-F6EECF244321}">
                    <p14:modId xmlns:p14="http://schemas.microsoft.com/office/powerpoint/2010/main" val="1299368031"/>
                  </p:ext>
                </p:extLst>
              </p:nvPr>
            </p:nvGraphicFramePr>
            <p:xfrm>
              <a:off x="7460481" y="0"/>
              <a:ext cx="2142943" cy="2084232"/>
            </p:xfrm>
            <a:graphic>
              <a:graphicData uri="http://schemas.microsoft.com/office/powerpoint/2016/slidezoom">
                <pslz:sldZm>
                  <pslz:sldZmObj sldId="257" cId="1252237626">
                    <pslz:zmPr id="{BC60BB87-9E13-4962-86B5-7CD68C87F654}"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142943" cy="2084232"/>
                        </a:xfrm>
                        <a:prstGeom prst="rect">
                          <a:avLst/>
                        </a:prstGeom>
                        <a:ln w="3175">
                          <a:noFill/>
                        </a:ln>
                      </p166:spPr>
                    </pslz:zmPr>
                  </pslz:sldZmObj>
                </pslz:sldZm>
              </a:graphicData>
            </a:graphic>
          </p:graphicFrame>
        </mc:Choice>
        <mc:Fallback>
          <p:pic>
            <p:nvPicPr>
              <p:cNvPr id="41" name="Slide Zoom 40">
                <a:hlinkClick r:id="rId5" action="ppaction://hlinksldjump"/>
                <a:extLst>
                  <a:ext uri="{FF2B5EF4-FFF2-40B4-BE49-F238E27FC236}">
                    <a16:creationId xmlns:a16="http://schemas.microsoft.com/office/drawing/2014/main" id="{A384B4C9-02C7-448F-9852-98A8034AEE4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7460481" y="0"/>
                <a:ext cx="2142943" cy="208423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4" name="Slide Zoom 43">
                <a:extLst>
                  <a:ext uri="{FF2B5EF4-FFF2-40B4-BE49-F238E27FC236}">
                    <a16:creationId xmlns:a16="http://schemas.microsoft.com/office/drawing/2014/main" id="{027C3C52-AC6A-4458-A4E2-4C508AE78E1C}"/>
                  </a:ext>
                </a:extLst>
              </p:cNvPr>
              <p:cNvGraphicFramePr>
                <a:graphicFrameLocks noChangeAspect="1"/>
              </p:cNvGraphicFramePr>
              <p:nvPr>
                <p:extLst>
                  <p:ext uri="{D42A27DB-BD31-4B8C-83A1-F6EECF244321}">
                    <p14:modId xmlns:p14="http://schemas.microsoft.com/office/powerpoint/2010/main" val="468675546"/>
                  </p:ext>
                </p:extLst>
              </p:nvPr>
            </p:nvGraphicFramePr>
            <p:xfrm>
              <a:off x="8639151" y="2227105"/>
              <a:ext cx="2142943" cy="2092962"/>
            </p:xfrm>
            <a:graphic>
              <a:graphicData uri="http://schemas.microsoft.com/office/powerpoint/2016/slidezoom">
                <pslz:sldZm>
                  <pslz:sldZmObj sldId="269" cId="2036357078">
                    <pslz:zmPr id="{BC0ABC17-16F5-47C9-95CD-74F37140351B}"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142943" cy="2092962"/>
                        </a:xfrm>
                        <a:prstGeom prst="rect">
                          <a:avLst/>
                        </a:prstGeom>
                        <a:ln w="3175">
                          <a:noFill/>
                        </a:ln>
                      </p166:spPr>
                    </pslz:zmPr>
                  </pslz:sldZmObj>
                </pslz:sldZm>
              </a:graphicData>
            </a:graphic>
          </p:graphicFrame>
        </mc:Choice>
        <mc:Fallback>
          <p:pic>
            <p:nvPicPr>
              <p:cNvPr id="44" name="Slide Zoom 43">
                <a:hlinkClick r:id="rId7" action="ppaction://hlinksldjump"/>
                <a:extLst>
                  <a:ext uri="{FF2B5EF4-FFF2-40B4-BE49-F238E27FC236}">
                    <a16:creationId xmlns:a16="http://schemas.microsoft.com/office/drawing/2014/main" id="{027C3C52-AC6A-4458-A4E2-4C508AE78E1C}"/>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8639151" y="2227105"/>
                <a:ext cx="2142943" cy="209296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7" name="Slide Zoom 46">
                <a:extLst>
                  <a:ext uri="{FF2B5EF4-FFF2-40B4-BE49-F238E27FC236}">
                    <a16:creationId xmlns:a16="http://schemas.microsoft.com/office/drawing/2014/main" id="{DA34172B-7ED1-49B8-B5D0-5EFE09984133}"/>
                  </a:ext>
                </a:extLst>
              </p:cNvPr>
              <p:cNvGraphicFramePr>
                <a:graphicFrameLocks noChangeAspect="1"/>
              </p:cNvGraphicFramePr>
              <p:nvPr>
                <p:extLst>
                  <p:ext uri="{D42A27DB-BD31-4B8C-83A1-F6EECF244321}">
                    <p14:modId xmlns:p14="http://schemas.microsoft.com/office/powerpoint/2010/main" val="1004527873"/>
                  </p:ext>
                </p:extLst>
              </p:nvPr>
            </p:nvGraphicFramePr>
            <p:xfrm>
              <a:off x="7718054" y="4548105"/>
              <a:ext cx="2142943" cy="2090103"/>
            </p:xfrm>
            <a:graphic>
              <a:graphicData uri="http://schemas.microsoft.com/office/powerpoint/2016/slidezoom">
                <pslz:sldZm>
                  <pslz:sldZmObj sldId="270" cId="1908866279">
                    <pslz:zmPr id="{4E91EE73-679E-4DFB-AE09-5CDDE5A4AFC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142943" cy="2090103"/>
                        </a:xfrm>
                        <a:prstGeom prst="rect">
                          <a:avLst/>
                        </a:prstGeom>
                        <a:ln w="3175">
                          <a:noFill/>
                        </a:ln>
                      </p166:spPr>
                    </pslz:zmPr>
                  </pslz:sldZmObj>
                </pslz:sldZm>
              </a:graphicData>
            </a:graphic>
          </p:graphicFrame>
        </mc:Choice>
        <mc:Fallback>
          <p:pic>
            <p:nvPicPr>
              <p:cNvPr id="47" name="Slide Zoom 46">
                <a:hlinkClick r:id="rId9" action="ppaction://hlinksldjump"/>
                <a:extLst>
                  <a:ext uri="{FF2B5EF4-FFF2-40B4-BE49-F238E27FC236}">
                    <a16:creationId xmlns:a16="http://schemas.microsoft.com/office/drawing/2014/main" id="{DA34172B-7ED1-49B8-B5D0-5EFE09984133}"/>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718054" y="4548105"/>
                <a:ext cx="2142943" cy="2090103"/>
              </a:xfrm>
              <a:prstGeom prst="rect">
                <a:avLst/>
              </a:prstGeom>
              <a:ln w="3175">
                <a:noFill/>
              </a:ln>
            </p:spPr>
          </p:pic>
        </mc:Fallback>
      </mc:AlternateContent>
    </p:spTree>
    <p:extLst>
      <p:ext uri="{BB962C8B-B14F-4D97-AF65-F5344CB8AC3E}">
        <p14:creationId xmlns:p14="http://schemas.microsoft.com/office/powerpoint/2010/main" val="1591477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4" name="Rectangle 7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6" name="Rectangle 7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8" name="Group 7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9" name="Straight Connector 7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3" name="Picture 1" descr="Merged cluster label for each neighborhood in toronto with its top 10 most common venues.">
            <a:extLst>
              <a:ext uri="{FF2B5EF4-FFF2-40B4-BE49-F238E27FC236}">
                <a16:creationId xmlns:a16="http://schemas.microsoft.com/office/drawing/2014/main" id="{D0E5E930-FEFC-4B83-B26C-7367009436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43058" y="645106"/>
            <a:ext cx="9292876" cy="322927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1" name="Rectangle 9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1931C8FE-E06A-4FC9-AB93-A9F837E6E9C0}"/>
              </a:ext>
            </a:extLst>
          </p:cNvPr>
          <p:cNvSpPr>
            <a:spLocks noGrp="1"/>
          </p:cNvSpPr>
          <p:nvPr>
            <p:ph type="title"/>
          </p:nvPr>
        </p:nvSpPr>
        <p:spPr>
          <a:xfrm>
            <a:off x="925032" y="4519486"/>
            <a:ext cx="10366743" cy="1054907"/>
          </a:xfrm>
        </p:spPr>
        <p:txBody>
          <a:bodyPr vert="horz" lIns="91440" tIns="45720" rIns="91440" bIns="45720" rtlCol="0" anchor="ctr">
            <a:normAutofit/>
          </a:bodyPr>
          <a:lstStyle/>
          <a:p>
            <a:pPr algn="ctr">
              <a:lnSpc>
                <a:spcPct val="83000"/>
              </a:lnSpc>
            </a:pPr>
            <a:r>
              <a:rPr lang="en-US" sz="3700" b="0" cap="all" spc="-100">
                <a:solidFill>
                  <a:schemeClr val="bg1"/>
                </a:solidFill>
              </a:rPr>
              <a:t>Getting Clusters of Toronto Neighborhoods</a:t>
            </a:r>
          </a:p>
        </p:txBody>
      </p:sp>
      <p:sp>
        <p:nvSpPr>
          <p:cNvPr id="4" name="Rectangle 2">
            <a:extLst>
              <a:ext uri="{FF2B5EF4-FFF2-40B4-BE49-F238E27FC236}">
                <a16:creationId xmlns:a16="http://schemas.microsoft.com/office/drawing/2014/main" id="{8036E56D-1643-42C6-9369-DA6D380147D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29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7"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624FC7F-74EF-4CA0-9077-96AF2A7EEDC7}"/>
              </a:ext>
            </a:extLst>
          </p:cNvPr>
          <p:cNvSpPr>
            <a:spLocks noGrp="1"/>
          </p:cNvSpPr>
          <p:nvPr>
            <p:ph type="title"/>
          </p:nvPr>
        </p:nvSpPr>
        <p:spPr>
          <a:xfrm>
            <a:off x="676240" y="875324"/>
            <a:ext cx="3536510" cy="5093520"/>
          </a:xfrm>
        </p:spPr>
        <p:txBody>
          <a:bodyPr>
            <a:normAutofit/>
          </a:bodyPr>
          <a:lstStyle/>
          <a:p>
            <a:pPr algn="ctr"/>
            <a:r>
              <a:rPr lang="en-US" sz="4400">
                <a:solidFill>
                  <a:schemeClr val="tx1"/>
                </a:solidFill>
              </a:rPr>
              <a:t>Visualizing clusters as Bar Charts</a:t>
            </a:r>
          </a:p>
        </p:txBody>
      </p:sp>
      <p:sp>
        <p:nvSpPr>
          <p:cNvPr id="18" name="Content Placeholder 2">
            <a:extLst>
              <a:ext uri="{FF2B5EF4-FFF2-40B4-BE49-F238E27FC236}">
                <a16:creationId xmlns:a16="http://schemas.microsoft.com/office/drawing/2014/main" id="{74AED9FD-A8E5-49FF-A276-F97DAB665CD8}"/>
              </a:ext>
            </a:extLst>
          </p:cNvPr>
          <p:cNvSpPr>
            <a:spLocks noGrp="1"/>
          </p:cNvSpPr>
          <p:nvPr>
            <p:ph idx="1"/>
          </p:nvPr>
        </p:nvSpPr>
        <p:spPr>
          <a:xfrm>
            <a:off x="5478124" y="559477"/>
            <a:ext cx="5647076" cy="5475563"/>
          </a:xfrm>
        </p:spPr>
        <p:txBody>
          <a:bodyPr anchor="ctr">
            <a:normAutofit/>
          </a:bodyPr>
          <a:lstStyle/>
          <a:p>
            <a:pPr fontAlgn="base">
              <a:lnSpc>
                <a:spcPct val="110000"/>
              </a:lnSpc>
            </a:pPr>
            <a:r>
              <a:rPr lang="en-US" sz="1700" b="1"/>
              <a:t>When we examine the above graph for London we can label each cluster as follows:</a:t>
            </a:r>
          </a:p>
          <a:p>
            <a:pPr marL="0" indent="0" fontAlgn="base">
              <a:lnSpc>
                <a:spcPct val="110000"/>
              </a:lnSpc>
              <a:buNone/>
            </a:pPr>
            <a:r>
              <a:rPr lang="en-US" sz="1700"/>
              <a:t>      Cluster 0: “</a:t>
            </a:r>
            <a:r>
              <a:rPr lang="en-US" sz="1700" b="1"/>
              <a:t> </a:t>
            </a:r>
            <a:r>
              <a:rPr lang="en-US" sz="1700"/>
              <a:t>Public Transit-Bus”</a:t>
            </a:r>
          </a:p>
          <a:p>
            <a:pPr marL="0" indent="0" fontAlgn="base">
              <a:lnSpc>
                <a:spcPct val="110000"/>
              </a:lnSpc>
              <a:buNone/>
            </a:pPr>
            <a:r>
              <a:rPr lang="en-US" sz="1700"/>
              <a:t>      Cluster 1: “Best Night Life - Pubs”</a:t>
            </a:r>
          </a:p>
          <a:p>
            <a:pPr marL="0" indent="0" fontAlgn="base">
              <a:lnSpc>
                <a:spcPct val="110000"/>
              </a:lnSpc>
              <a:buNone/>
            </a:pPr>
            <a:r>
              <a:rPr lang="en-US" sz="1700"/>
              <a:t>      Cluster 2: “Nightlife - Pubs &amp; Dining”</a:t>
            </a:r>
          </a:p>
          <a:p>
            <a:pPr marL="0" indent="0" fontAlgn="base">
              <a:lnSpc>
                <a:spcPct val="110000"/>
              </a:lnSpc>
              <a:buNone/>
            </a:pPr>
            <a:r>
              <a:rPr lang="en-US" sz="1700"/>
              <a:t>      Cluster 3: “Grocery House”</a:t>
            </a:r>
          </a:p>
          <a:p>
            <a:pPr marL="0" indent="0" fontAlgn="base">
              <a:lnSpc>
                <a:spcPct val="110000"/>
              </a:lnSpc>
              <a:buNone/>
            </a:pPr>
            <a:r>
              <a:rPr lang="en-US" sz="1700"/>
              <a:t>      Cluster 4: “Super Markets”</a:t>
            </a:r>
          </a:p>
          <a:p>
            <a:pPr fontAlgn="base">
              <a:lnSpc>
                <a:spcPct val="110000"/>
              </a:lnSpc>
            </a:pPr>
            <a:r>
              <a:rPr lang="en-US" sz="1700" b="1"/>
              <a:t>When we examine the above graph for Toronto we can label each cluster as follows:</a:t>
            </a:r>
          </a:p>
          <a:p>
            <a:pPr marL="0" indent="0" fontAlgn="base">
              <a:lnSpc>
                <a:spcPct val="110000"/>
              </a:lnSpc>
              <a:buNone/>
            </a:pPr>
            <a:r>
              <a:rPr lang="en-US" sz="1700"/>
              <a:t>      Cluster 0: “ Health &amp; Food Stores”</a:t>
            </a:r>
          </a:p>
          <a:p>
            <a:pPr marL="0" indent="0" fontAlgn="base">
              <a:lnSpc>
                <a:spcPct val="110000"/>
              </a:lnSpc>
              <a:buNone/>
            </a:pPr>
            <a:r>
              <a:rPr lang="en-US" sz="1700"/>
              <a:t>      Cluster 1: “Parks”</a:t>
            </a:r>
          </a:p>
          <a:p>
            <a:pPr marL="0" indent="0" fontAlgn="base">
              <a:lnSpc>
                <a:spcPct val="110000"/>
              </a:lnSpc>
              <a:buNone/>
            </a:pPr>
            <a:r>
              <a:rPr lang="en-US" sz="1700"/>
              <a:t>      Cluster 2: “Coffee Shops”</a:t>
            </a:r>
          </a:p>
          <a:p>
            <a:pPr marL="0" indent="0" fontAlgn="base">
              <a:lnSpc>
                <a:spcPct val="110000"/>
              </a:lnSpc>
              <a:buNone/>
            </a:pPr>
            <a:r>
              <a:rPr lang="en-US" sz="1700"/>
              <a:t>      Cluster 3: “Sandwich place &amp; Parks”</a:t>
            </a:r>
          </a:p>
          <a:p>
            <a:pPr marL="0" indent="0" fontAlgn="base">
              <a:lnSpc>
                <a:spcPct val="110000"/>
              </a:lnSpc>
              <a:buNone/>
            </a:pPr>
            <a:r>
              <a:rPr lang="en-US" sz="1700"/>
              <a:t>      Cluster 4: “Gardens”</a:t>
            </a:r>
          </a:p>
          <a:p>
            <a:pPr marL="0" indent="0" fontAlgn="base">
              <a:lnSpc>
                <a:spcPct val="110000"/>
              </a:lnSpc>
              <a:buNone/>
            </a:pPr>
            <a:endParaRPr lang="en-US" sz="1700"/>
          </a:p>
          <a:p>
            <a:pPr>
              <a:lnSpc>
                <a:spcPct val="110000"/>
              </a:lnSpc>
            </a:pPr>
            <a:endParaRPr lang="en-US" sz="1700"/>
          </a:p>
        </p:txBody>
      </p:sp>
    </p:spTree>
    <p:extLst>
      <p:ext uri="{BB962C8B-B14F-4D97-AF65-F5344CB8AC3E}">
        <p14:creationId xmlns:p14="http://schemas.microsoft.com/office/powerpoint/2010/main" val="204647647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9" name="Rectangle 7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81" name="Rectangle 80">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14338" name="Picture 2" descr="London  most  common venues per cluster">
            <a:extLst>
              <a:ext uri="{FF2B5EF4-FFF2-40B4-BE49-F238E27FC236}">
                <a16:creationId xmlns:a16="http://schemas.microsoft.com/office/drawing/2014/main" id="{71ED6757-02D9-4509-A021-FFEBBE5AB5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44316" y="643467"/>
            <a:ext cx="8103367" cy="5571066"/>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223119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9" name="Rectangle 13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41" name="Rectangle 140">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15362" name="Picture 2" descr="Toronto  most  common venues per cluster">
            <a:extLst>
              <a:ext uri="{FF2B5EF4-FFF2-40B4-BE49-F238E27FC236}">
                <a16:creationId xmlns:a16="http://schemas.microsoft.com/office/drawing/2014/main" id="{6F5DA589-1976-44BD-92C5-AA869F41A8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74519" y="643467"/>
            <a:ext cx="8842962" cy="5571066"/>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172255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23554" name="Picture 2" descr="No alt text provided for this image">
            <a:extLst>
              <a:ext uri="{FF2B5EF4-FFF2-40B4-BE49-F238E27FC236}">
                <a16:creationId xmlns:a16="http://schemas.microsoft.com/office/drawing/2014/main" id="{39F93085-413D-4B1C-92F1-0FD415811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4020" y="643467"/>
            <a:ext cx="9323959" cy="557106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880601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16386" name="Picture 2" descr="No alt text provided for this image">
            <a:extLst>
              <a:ext uri="{FF2B5EF4-FFF2-40B4-BE49-F238E27FC236}">
                <a16:creationId xmlns:a16="http://schemas.microsoft.com/office/drawing/2014/main" id="{0184CE11-3112-4CB2-8C4B-6F5F6524EC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4666" y="643467"/>
            <a:ext cx="9482667" cy="557106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1688979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F04E568E-B19F-4538-BFFD-5327456372BB}"/>
              </a:ext>
            </a:extLst>
          </p:cNvPr>
          <p:cNvSpPr>
            <a:spLocks noGrp="1"/>
          </p:cNvSpPr>
          <p:nvPr>
            <p:ph type="title"/>
          </p:nvPr>
        </p:nvSpPr>
        <p:spPr>
          <a:xfrm>
            <a:off x="676240" y="875324"/>
            <a:ext cx="3536510" cy="5093520"/>
          </a:xfrm>
        </p:spPr>
        <p:txBody>
          <a:bodyPr>
            <a:normAutofit/>
          </a:bodyPr>
          <a:lstStyle/>
          <a:p>
            <a:pPr algn="ctr"/>
            <a:r>
              <a:rPr lang="en-US" sz="4400">
                <a:solidFill>
                  <a:schemeClr val="tx1"/>
                </a:solidFill>
              </a:rPr>
              <a:t>Analysis on the Mapped Clusters</a:t>
            </a:r>
          </a:p>
        </p:txBody>
      </p:sp>
      <p:sp>
        <p:nvSpPr>
          <p:cNvPr id="3" name="Content Placeholder 2">
            <a:extLst>
              <a:ext uri="{FF2B5EF4-FFF2-40B4-BE49-F238E27FC236}">
                <a16:creationId xmlns:a16="http://schemas.microsoft.com/office/drawing/2014/main" id="{F31F33EB-EA09-432B-A69A-DAF851863610}"/>
              </a:ext>
            </a:extLst>
          </p:cNvPr>
          <p:cNvSpPr>
            <a:spLocks noGrp="1"/>
          </p:cNvSpPr>
          <p:nvPr>
            <p:ph idx="1"/>
          </p:nvPr>
        </p:nvSpPr>
        <p:spPr>
          <a:xfrm>
            <a:off x="5478124" y="559477"/>
            <a:ext cx="5647076" cy="5475563"/>
          </a:xfrm>
        </p:spPr>
        <p:txBody>
          <a:bodyPr anchor="ctr">
            <a:normAutofit/>
          </a:bodyPr>
          <a:lstStyle/>
          <a:p>
            <a:pPr>
              <a:lnSpc>
                <a:spcPct val="110000"/>
              </a:lnSpc>
            </a:pPr>
            <a:r>
              <a:rPr lang="en-US" sz="1700"/>
              <a:t>The map shows the different colors for different clusters. One of the clusters is comparatively big than others which is more of Downtown London. Similarly, for Toronto, the cluster that has more focus towards downtown is significantly bigger than others, because all the venues are near downtown and few towards the outskirts of the city.</a:t>
            </a:r>
          </a:p>
          <a:p>
            <a:pPr>
              <a:lnSpc>
                <a:spcPct val="110000"/>
              </a:lnSpc>
            </a:pPr>
            <a:r>
              <a:rPr lang="en-US" sz="1700"/>
              <a:t>One of the aims of the project was to make a map that would indicate the top venue in that neighborhood. So, I have made a popup that carries some meaningful information. The title is the name of the Cluster that is determined by the bar graph which will be discussed in the above section. After the title, the 1st Highlighted name is the name of Neighborhood with its most popular venue category. 2nd Highlighted Title is the name of Borough in which the neighborhood relies upon its most popular(“1st most common venue”) column from the data frame.</a:t>
            </a:r>
          </a:p>
        </p:txBody>
      </p:sp>
    </p:spTree>
    <p:extLst>
      <p:ext uri="{BB962C8B-B14F-4D97-AF65-F5344CB8AC3E}">
        <p14:creationId xmlns:p14="http://schemas.microsoft.com/office/powerpoint/2010/main" val="419637576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close up of a sign&#10;&#10;Description automatically generated">
            <a:extLst>
              <a:ext uri="{FF2B5EF4-FFF2-40B4-BE49-F238E27FC236}">
                <a16:creationId xmlns:a16="http://schemas.microsoft.com/office/drawing/2014/main" id="{98EA6A3B-5634-4718-AC06-8CDBF6FB433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7407"/>
          <a:stretch/>
        </p:blipFill>
        <p:spPr>
          <a:xfrm>
            <a:off x="1" y="1"/>
            <a:ext cx="12191999" cy="6857999"/>
          </a:xfrm>
          <a:prstGeom prst="rect">
            <a:avLst/>
          </a:prstGeom>
        </p:spPr>
      </p:pic>
      <p:sp>
        <p:nvSpPr>
          <p:cNvPr id="35" name="Rectangle 34">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37" name="Rectangle 36">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89C291E6-1C5E-4A81-9B81-543B3F40E213}"/>
              </a:ext>
            </a:extLst>
          </p:cNvPr>
          <p:cNvSpPr>
            <a:spLocks noGrp="1"/>
          </p:cNvSpPr>
          <p:nvPr>
            <p:ph type="title"/>
          </p:nvPr>
        </p:nvSpPr>
        <p:spPr>
          <a:xfrm>
            <a:off x="1066800" y="642594"/>
            <a:ext cx="10058400" cy="1371600"/>
          </a:xfrm>
        </p:spPr>
        <p:txBody>
          <a:bodyPr>
            <a:normAutofit/>
          </a:bodyPr>
          <a:lstStyle/>
          <a:p>
            <a:r>
              <a:rPr lang="en-US"/>
              <a:t>Discussion</a:t>
            </a:r>
            <a:endParaRPr lang="en-US" dirty="0"/>
          </a:p>
        </p:txBody>
      </p:sp>
      <p:sp>
        <p:nvSpPr>
          <p:cNvPr id="3" name="Content Placeholder 2">
            <a:extLst>
              <a:ext uri="{FF2B5EF4-FFF2-40B4-BE49-F238E27FC236}">
                <a16:creationId xmlns:a16="http://schemas.microsoft.com/office/drawing/2014/main" id="{B43123C3-D316-4293-B794-A72644EC52BA}"/>
              </a:ext>
            </a:extLst>
          </p:cNvPr>
          <p:cNvSpPr>
            <a:spLocks noGrp="1"/>
          </p:cNvSpPr>
          <p:nvPr>
            <p:ph idx="1"/>
          </p:nvPr>
        </p:nvSpPr>
        <p:spPr>
          <a:xfrm>
            <a:off x="1066800" y="2103120"/>
            <a:ext cx="10058400" cy="3849624"/>
          </a:xfrm>
        </p:spPr>
        <p:txBody>
          <a:bodyPr>
            <a:normAutofit fontScale="92500" lnSpcReduction="20000"/>
          </a:bodyPr>
          <a:lstStyle/>
          <a:p>
            <a:pPr marL="0" indent="0" fontAlgn="base">
              <a:lnSpc>
                <a:spcPct val="110000"/>
              </a:lnSpc>
              <a:buNone/>
            </a:pPr>
            <a:endParaRPr lang="en-US" sz="1700" b="1" dirty="0">
              <a:solidFill>
                <a:schemeClr val="tx1">
                  <a:lumMod val="85000"/>
                  <a:lumOff val="15000"/>
                </a:schemeClr>
              </a:solidFill>
            </a:endParaRPr>
          </a:p>
          <a:p>
            <a:pPr fontAlgn="base">
              <a:lnSpc>
                <a:spcPct val="110000"/>
              </a:lnSpc>
            </a:pPr>
            <a:r>
              <a:rPr lang="en-US" sz="1700" dirty="0">
                <a:solidFill>
                  <a:schemeClr val="tx1">
                    <a:lumMod val="85000"/>
                    <a:lumOff val="15000"/>
                  </a:schemeClr>
                </a:solidFill>
              </a:rPr>
              <a:t>As I have discussed both cities are very diverse and have a dense population. In the whole analysis, I have bought to you what are similarities and dissimilarities between these two cities we will discuss in detail below. we have visualized neighborhoods on the map where one can easily know which is the go-to venue in each neighborhood and some venues that are popular nearby in that borough.</a:t>
            </a:r>
          </a:p>
          <a:p>
            <a:pPr fontAlgn="base">
              <a:lnSpc>
                <a:spcPct val="110000"/>
              </a:lnSpc>
            </a:pPr>
            <a:r>
              <a:rPr lang="en-US" sz="1700" dirty="0">
                <a:solidFill>
                  <a:schemeClr val="tx1">
                    <a:lumMod val="85000"/>
                    <a:lumOff val="15000"/>
                  </a:schemeClr>
                </a:solidFill>
              </a:rPr>
              <a:t>Also, we can say that some of the neighborhoods that we analyzed using the bar graphs are busiest and crowded with multiple popular venues. I could have analyzed this venue further if I had access to foursquare premium calls, we could have analyzed the age breakdown of public with venues, the number of checking’s in venues, which hours of the day venues are crowded, etc.</a:t>
            </a:r>
          </a:p>
          <a:p>
            <a:pPr marL="0" indent="0" fontAlgn="base">
              <a:lnSpc>
                <a:spcPct val="110000"/>
              </a:lnSpc>
              <a:buNone/>
            </a:pPr>
            <a:r>
              <a:rPr lang="en-US" sz="1700" dirty="0">
                <a:solidFill>
                  <a:schemeClr val="tx1">
                    <a:lumMod val="85000"/>
                    <a:lumOff val="15000"/>
                  </a:schemeClr>
                </a:solidFill>
              </a:rPr>
              <a:t>         I have used k-means clustering for the analysis of clusters and even it is basic more rigorous classifiers can be used in this    scenario and could have got more insights. Tough I have used k=5 for clustering one of the clusters is very big in both the city i.e. downtown area in both the cites</a:t>
            </a:r>
          </a:p>
          <a:p>
            <a:pPr marL="0" indent="0" fontAlgn="base">
              <a:lnSpc>
                <a:spcPct val="110000"/>
              </a:lnSpc>
              <a:buNone/>
            </a:pPr>
            <a:r>
              <a:rPr lang="en-US" sz="1700" dirty="0">
                <a:solidFill>
                  <a:schemeClr val="tx1">
                    <a:lumMod val="85000"/>
                    <a:lumOff val="15000"/>
                  </a:schemeClr>
                </a:solidFill>
              </a:rPr>
              <a:t>         I have ended by visualizing the clusters on the Maps of both cities with some useful information on popups. This data can be further used to analyze these venues accurately.</a:t>
            </a:r>
          </a:p>
          <a:p>
            <a:pPr>
              <a:lnSpc>
                <a:spcPct val="110000"/>
              </a:lnSpc>
            </a:pPr>
            <a:endParaRPr lang="en-US" dirty="0">
              <a:solidFill>
                <a:schemeClr val="tx1">
                  <a:lumMod val="85000"/>
                  <a:lumOff val="15000"/>
                </a:schemeClr>
              </a:solidFill>
            </a:endParaRPr>
          </a:p>
        </p:txBody>
      </p:sp>
      <p:sp>
        <p:nvSpPr>
          <p:cNvPr id="8" name="TextBox 7">
            <a:extLst>
              <a:ext uri="{FF2B5EF4-FFF2-40B4-BE49-F238E27FC236}">
                <a16:creationId xmlns:a16="http://schemas.microsoft.com/office/drawing/2014/main" id="{13789305-E937-4D63-99F0-1E48886DD8EA}"/>
              </a:ext>
            </a:extLst>
          </p:cNvPr>
          <p:cNvSpPr txBox="1"/>
          <p:nvPr/>
        </p:nvSpPr>
        <p:spPr>
          <a:xfrm>
            <a:off x="11864395" y="6601176"/>
            <a:ext cx="184730" cy="200055"/>
          </a:xfrm>
          <a:prstGeom prst="rect">
            <a:avLst/>
          </a:prstGeom>
          <a:solidFill>
            <a:srgbClr val="000000"/>
          </a:solidFill>
        </p:spPr>
        <p:txBody>
          <a:bodyPr wrap="none" rtlCol="0">
            <a:spAutoFit/>
          </a:bodyPr>
          <a:lstStyle/>
          <a:p>
            <a:pPr algn="r">
              <a:spcAft>
                <a:spcPts val="600"/>
              </a:spcAft>
            </a:pPr>
            <a:endParaRPr lang="en-US" sz="700" dirty="0">
              <a:solidFill>
                <a:srgbClr val="FFFFFF"/>
              </a:solidFill>
            </a:endParaRPr>
          </a:p>
        </p:txBody>
      </p:sp>
    </p:spTree>
    <p:extLst>
      <p:ext uri="{BB962C8B-B14F-4D97-AF65-F5344CB8AC3E}">
        <p14:creationId xmlns:p14="http://schemas.microsoft.com/office/powerpoint/2010/main" val="3160325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food, shirt&#10;&#10;Description automatically generated">
            <a:extLst>
              <a:ext uri="{FF2B5EF4-FFF2-40B4-BE49-F238E27FC236}">
                <a16:creationId xmlns:a16="http://schemas.microsoft.com/office/drawing/2014/main" id="{578D639A-0971-47C4-97B0-E625D7866A8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7" name="Rectangle 16">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192DEC-F507-4D6A-888D-98081D8B041C}"/>
              </a:ext>
            </a:extLst>
          </p:cNvPr>
          <p:cNvSpPr>
            <a:spLocks noGrp="1"/>
          </p:cNvSpPr>
          <p:nvPr>
            <p:ph type="title"/>
          </p:nvPr>
        </p:nvSpPr>
        <p:spPr>
          <a:xfrm>
            <a:off x="1066800" y="642594"/>
            <a:ext cx="10058400" cy="137160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C7AACB80-6FF0-45AF-8ADE-53FCFE4F52C5}"/>
              </a:ext>
            </a:extLst>
          </p:cNvPr>
          <p:cNvSpPr>
            <a:spLocks noGrp="1"/>
          </p:cNvSpPr>
          <p:nvPr>
            <p:ph idx="1"/>
          </p:nvPr>
        </p:nvSpPr>
        <p:spPr>
          <a:xfrm>
            <a:off x="1066800" y="1781175"/>
            <a:ext cx="10058400" cy="4701921"/>
          </a:xfrm>
        </p:spPr>
        <p:txBody>
          <a:bodyPr>
            <a:normAutofit/>
          </a:bodyPr>
          <a:lstStyle/>
          <a:p>
            <a:pPr marL="0" indent="0" fontAlgn="base">
              <a:lnSpc>
                <a:spcPct val="110000"/>
              </a:lnSpc>
              <a:buNone/>
            </a:pPr>
            <a:r>
              <a:rPr lang="en-US" sz="1500" dirty="0">
                <a:solidFill>
                  <a:schemeClr val="tx1">
                    <a:lumMod val="85000"/>
                    <a:lumOff val="15000"/>
                  </a:schemeClr>
                </a:solidFill>
              </a:rPr>
              <a:t>Firstly, we have determined the busiest Neighborhoods in both the cities, also some venues popular in these neighborhoods.</a:t>
            </a:r>
          </a:p>
          <a:p>
            <a:pPr fontAlgn="base">
              <a:lnSpc>
                <a:spcPct val="110000"/>
              </a:lnSpc>
            </a:pPr>
            <a:r>
              <a:rPr lang="en-US" sz="1500" b="1" dirty="0">
                <a:solidFill>
                  <a:schemeClr val="tx1">
                    <a:lumMod val="85000"/>
                    <a:lumOff val="15000"/>
                  </a:schemeClr>
                </a:solidFill>
              </a:rPr>
              <a:t>Similarities between the interests of peoples in Toronto and London:</a:t>
            </a:r>
            <a:endParaRPr lang="en-US" sz="1500" dirty="0">
              <a:solidFill>
                <a:schemeClr val="tx1">
                  <a:lumMod val="85000"/>
                  <a:lumOff val="15000"/>
                </a:schemeClr>
              </a:solidFill>
            </a:endParaRPr>
          </a:p>
          <a:p>
            <a:pPr marL="0" indent="0" fontAlgn="base">
              <a:lnSpc>
                <a:spcPct val="110000"/>
              </a:lnSpc>
              <a:buNone/>
            </a:pPr>
            <a:r>
              <a:rPr lang="en-US" sz="1500" dirty="0">
                <a:solidFill>
                  <a:schemeClr val="tx1">
                    <a:lumMod val="85000"/>
                    <a:lumOff val="15000"/>
                  </a:schemeClr>
                </a:solidFill>
              </a:rPr>
              <a:t>    1.     Many people eat out in restaurants and mainly Italian Restaurants are popular in both cities.</a:t>
            </a:r>
          </a:p>
          <a:p>
            <a:pPr marL="0" indent="0" fontAlgn="base">
              <a:lnSpc>
                <a:spcPct val="110000"/>
              </a:lnSpc>
              <a:buNone/>
            </a:pPr>
            <a:r>
              <a:rPr lang="en-US" sz="1500" dirty="0">
                <a:solidFill>
                  <a:schemeClr val="tx1">
                    <a:lumMod val="85000"/>
                    <a:lumOff val="15000"/>
                  </a:schemeClr>
                </a:solidFill>
              </a:rPr>
              <a:t>    2.     People like to grab a coffee at cafes and coffee shops.</a:t>
            </a:r>
          </a:p>
          <a:p>
            <a:pPr marL="0" indent="0" fontAlgn="base">
              <a:lnSpc>
                <a:spcPct val="110000"/>
              </a:lnSpc>
              <a:buNone/>
            </a:pPr>
            <a:r>
              <a:rPr lang="en-US" sz="1500" dirty="0">
                <a:solidFill>
                  <a:schemeClr val="tx1">
                    <a:lumMod val="85000"/>
                    <a:lumOff val="15000"/>
                  </a:schemeClr>
                </a:solidFill>
              </a:rPr>
              <a:t>    3.     Both cities have Parks and Gardens and are popular in some neighborhoods that are away from Downtowns of cities.</a:t>
            </a:r>
          </a:p>
          <a:p>
            <a:pPr marL="0" indent="0" fontAlgn="base">
              <a:lnSpc>
                <a:spcPct val="110000"/>
              </a:lnSpc>
              <a:buNone/>
            </a:pPr>
            <a:r>
              <a:rPr lang="en-US" sz="1500" dirty="0">
                <a:solidFill>
                  <a:schemeClr val="tx1">
                    <a:lumMod val="85000"/>
                    <a:lumOff val="15000"/>
                  </a:schemeClr>
                </a:solidFill>
              </a:rPr>
              <a:t>    4.     Little outskirts of the city are well equipped with public transits like busses.</a:t>
            </a:r>
          </a:p>
          <a:p>
            <a:pPr fontAlgn="base">
              <a:lnSpc>
                <a:spcPct val="110000"/>
              </a:lnSpc>
            </a:pPr>
            <a:r>
              <a:rPr lang="en-US" sz="1500" b="1" dirty="0">
                <a:solidFill>
                  <a:schemeClr val="tx1">
                    <a:lumMod val="85000"/>
                    <a:lumOff val="15000"/>
                  </a:schemeClr>
                </a:solidFill>
              </a:rPr>
              <a:t>Dissimilarities between interests of peoples</a:t>
            </a:r>
            <a:r>
              <a:rPr lang="en-US" sz="1500" dirty="0">
                <a:solidFill>
                  <a:schemeClr val="tx1">
                    <a:lumMod val="85000"/>
                    <a:lumOff val="15000"/>
                  </a:schemeClr>
                </a:solidFill>
              </a:rPr>
              <a:t> </a:t>
            </a:r>
            <a:r>
              <a:rPr lang="en-US" sz="1500" b="1" dirty="0">
                <a:solidFill>
                  <a:schemeClr val="tx1">
                    <a:lumMod val="85000"/>
                    <a:lumOff val="15000"/>
                  </a:schemeClr>
                </a:solidFill>
              </a:rPr>
              <a:t>in Toronto and London:</a:t>
            </a:r>
            <a:endParaRPr lang="en-US" sz="1500" dirty="0">
              <a:solidFill>
                <a:schemeClr val="tx1">
                  <a:lumMod val="85000"/>
                  <a:lumOff val="15000"/>
                </a:schemeClr>
              </a:solidFill>
            </a:endParaRPr>
          </a:p>
          <a:p>
            <a:pPr marL="0" indent="0" fontAlgn="base">
              <a:lnSpc>
                <a:spcPct val="110000"/>
              </a:lnSpc>
              <a:buNone/>
            </a:pPr>
            <a:r>
              <a:rPr lang="en-US" sz="1500" dirty="0">
                <a:solidFill>
                  <a:schemeClr val="tx1">
                    <a:lumMod val="85000"/>
                    <a:lumOff val="15000"/>
                  </a:schemeClr>
                </a:solidFill>
              </a:rPr>
              <a:t>    1.     Most People go to Gyms in London while it's not the case with Toronto.</a:t>
            </a:r>
          </a:p>
          <a:p>
            <a:pPr marL="0" indent="0" fontAlgn="base">
              <a:lnSpc>
                <a:spcPct val="110000"/>
              </a:lnSpc>
              <a:buNone/>
            </a:pPr>
            <a:r>
              <a:rPr lang="en-US" sz="1500" dirty="0">
                <a:solidFill>
                  <a:schemeClr val="tx1">
                    <a:lumMod val="85000"/>
                    <a:lumOff val="15000"/>
                  </a:schemeClr>
                </a:solidFill>
              </a:rPr>
              <a:t>    2.     Pubs are very popular in London while Bars are there in Toronto but not as many people visit those.</a:t>
            </a:r>
          </a:p>
          <a:p>
            <a:pPr marL="0" indent="0" fontAlgn="base">
              <a:lnSpc>
                <a:spcPct val="110000"/>
              </a:lnSpc>
              <a:buNone/>
            </a:pPr>
            <a:r>
              <a:rPr lang="en-US" sz="1500" dirty="0">
                <a:solidFill>
                  <a:schemeClr val="tx1">
                    <a:lumMod val="85000"/>
                    <a:lumOff val="15000"/>
                  </a:schemeClr>
                </a:solidFill>
              </a:rPr>
              <a:t>      In conclusion, I can say that the interests of people are not divided by diversity or different continents. If one is living in financial capitals like Toronto or London, he/she will tend to go out to dine in restaurants, visit Pubs/Bars at weekends, grab coffee frequently and to take some time out from busy life to go to parks/gardens and gyms.</a:t>
            </a:r>
          </a:p>
          <a:p>
            <a:pPr marL="0" indent="0" fontAlgn="base">
              <a:lnSpc>
                <a:spcPct val="110000"/>
              </a:lnSpc>
              <a:buNone/>
            </a:pPr>
            <a:endParaRPr lang="en-US" sz="1300" dirty="0">
              <a:solidFill>
                <a:schemeClr val="tx1">
                  <a:lumMod val="85000"/>
                  <a:lumOff val="15000"/>
                </a:schemeClr>
              </a:solidFill>
            </a:endParaRPr>
          </a:p>
          <a:p>
            <a:pPr>
              <a:lnSpc>
                <a:spcPct val="110000"/>
              </a:lnSpc>
            </a:pPr>
            <a:endParaRPr lang="en-US" sz="1300" dirty="0">
              <a:solidFill>
                <a:schemeClr val="tx1">
                  <a:lumMod val="85000"/>
                  <a:lumOff val="15000"/>
                </a:schemeClr>
              </a:solidFill>
            </a:endParaRPr>
          </a:p>
        </p:txBody>
      </p:sp>
    </p:spTree>
    <p:extLst>
      <p:ext uri="{BB962C8B-B14F-4D97-AF65-F5344CB8AC3E}">
        <p14:creationId xmlns:p14="http://schemas.microsoft.com/office/powerpoint/2010/main" val="2304614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1" name="Rectangle 3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3869AC97-6E8E-433B-BD4C-3C2ED4DB04B7}"/>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b="0" cap="all" spc="-100">
                <a:solidFill>
                  <a:schemeClr val="bg1"/>
                </a:solidFill>
              </a:rPr>
              <a:t>Thank You !</a:t>
            </a:r>
          </a:p>
        </p:txBody>
      </p:sp>
      <p:sp>
        <p:nvSpPr>
          <p:cNvPr id="33" name="Rectangle 32">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Angel Face with Solid Fill">
            <a:extLst>
              <a:ext uri="{FF2B5EF4-FFF2-40B4-BE49-F238E27FC236}">
                <a16:creationId xmlns:a16="http://schemas.microsoft.com/office/drawing/2014/main" id="{4F929A7C-1CE8-4856-BABC-9198D649FF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5357" y="645106"/>
            <a:ext cx="5564663" cy="5564663"/>
          </a:xfrm>
          <a:prstGeom prst="rect">
            <a:avLst/>
          </a:prstGeom>
        </p:spPr>
      </p:pic>
    </p:spTree>
    <p:extLst>
      <p:ext uri="{BB962C8B-B14F-4D97-AF65-F5344CB8AC3E}">
        <p14:creationId xmlns:p14="http://schemas.microsoft.com/office/powerpoint/2010/main" val="6239484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215565-5B8C-4606-8A13-23EFD845CDC7}"/>
              </a:ext>
            </a:extLst>
          </p:cNvPr>
          <p:cNvGrpSpPr/>
          <p:nvPr/>
        </p:nvGrpSpPr>
        <p:grpSpPr>
          <a:xfrm>
            <a:off x="556349" y="801348"/>
            <a:ext cx="4079144" cy="4142034"/>
            <a:chOff x="2285992" y="481011"/>
            <a:chExt cx="2771775" cy="2838452"/>
          </a:xfrm>
        </p:grpSpPr>
        <p:sp>
          <p:nvSpPr>
            <p:cNvPr id="3" name="Oval 2">
              <a:extLst>
                <a:ext uri="{FF2B5EF4-FFF2-40B4-BE49-F238E27FC236}">
                  <a16:creationId xmlns:a16="http://schemas.microsoft.com/office/drawing/2014/main" id="{BA1290F3-A7DF-4D4C-A114-1E3A1D2C17D9}"/>
                </a:ext>
              </a:extLst>
            </p:cNvPr>
            <p:cNvSpPr/>
            <p:nvPr/>
          </p:nvSpPr>
          <p:spPr>
            <a:xfrm>
              <a:off x="2285992" y="481011"/>
              <a:ext cx="2771775" cy="2838452"/>
            </a:xfrm>
            <a:prstGeom prst="ellipse">
              <a:avLst/>
            </a:prstGeom>
            <a:solidFill>
              <a:schemeClr val="accent2">
                <a:lumMod val="40000"/>
                <a:lumOff val="60000"/>
                <a:alpha val="7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Graphic 3" descr="Group brainstorm">
              <a:extLst>
                <a:ext uri="{FF2B5EF4-FFF2-40B4-BE49-F238E27FC236}">
                  <a16:creationId xmlns:a16="http://schemas.microsoft.com/office/drawing/2014/main" id="{5284EF48-3E37-41E3-80E2-D082DB9514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2750" y="1407320"/>
              <a:ext cx="1357304" cy="1369218"/>
            </a:xfrm>
            <a:prstGeom prst="rect">
              <a:avLst/>
            </a:prstGeom>
          </p:spPr>
        </p:pic>
      </p:grpSp>
      <p:sp>
        <p:nvSpPr>
          <p:cNvPr id="10" name="TextBox 9">
            <a:extLst>
              <a:ext uri="{FF2B5EF4-FFF2-40B4-BE49-F238E27FC236}">
                <a16:creationId xmlns:a16="http://schemas.microsoft.com/office/drawing/2014/main" id="{939B3E7B-A875-4000-8C98-3DC338ED50F8}"/>
              </a:ext>
            </a:extLst>
          </p:cNvPr>
          <p:cNvSpPr txBox="1"/>
          <p:nvPr/>
        </p:nvSpPr>
        <p:spPr>
          <a:xfrm>
            <a:off x="1346566" y="1667732"/>
            <a:ext cx="2486026" cy="461665"/>
          </a:xfrm>
          <a:prstGeom prst="rect">
            <a:avLst/>
          </a:prstGeom>
          <a:noFill/>
        </p:spPr>
        <p:txBody>
          <a:bodyPr wrap="square" rtlCol="0">
            <a:spAutoFit/>
          </a:bodyPr>
          <a:lstStyle/>
          <a:p>
            <a:r>
              <a:rPr lang="en-US" sz="2400" b="1" dirty="0"/>
              <a:t>Preprocessing</a:t>
            </a:r>
          </a:p>
        </p:txBody>
      </p:sp>
      <p:cxnSp>
        <p:nvCxnSpPr>
          <p:cNvPr id="23" name="Straight Connector 22">
            <a:extLst>
              <a:ext uri="{FF2B5EF4-FFF2-40B4-BE49-F238E27FC236}">
                <a16:creationId xmlns:a16="http://schemas.microsoft.com/office/drawing/2014/main" id="{E5F9EE4E-DA4B-4811-8E8D-E459710BDB74}"/>
              </a:ext>
            </a:extLst>
          </p:cNvPr>
          <p:cNvCxnSpPr>
            <a:cxnSpLocks/>
          </p:cNvCxnSpPr>
          <p:nvPr/>
        </p:nvCxnSpPr>
        <p:spPr>
          <a:xfrm flipV="1">
            <a:off x="4229100" y="1336446"/>
            <a:ext cx="1762126" cy="331287"/>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DBE51F-60F9-482D-8EBC-D31A5BC42DE6}"/>
              </a:ext>
            </a:extLst>
          </p:cNvPr>
          <p:cNvGrpSpPr/>
          <p:nvPr/>
        </p:nvGrpSpPr>
        <p:grpSpPr>
          <a:xfrm>
            <a:off x="6200775" y="291592"/>
            <a:ext cx="2463098" cy="1896583"/>
            <a:chOff x="6200775" y="291592"/>
            <a:chExt cx="2463098" cy="1896583"/>
          </a:xfrm>
        </p:grpSpPr>
        <p:sp>
          <p:nvSpPr>
            <p:cNvPr id="6" name="Oval 5">
              <a:extLst>
                <a:ext uri="{FF2B5EF4-FFF2-40B4-BE49-F238E27FC236}">
                  <a16:creationId xmlns:a16="http://schemas.microsoft.com/office/drawing/2014/main" id="{17A3E0D9-B5A2-480D-A558-38BC335B1CE0}"/>
                </a:ext>
              </a:extLst>
            </p:cNvPr>
            <p:cNvSpPr/>
            <p:nvPr/>
          </p:nvSpPr>
          <p:spPr>
            <a:xfrm>
              <a:off x="6200775" y="291592"/>
              <a:ext cx="2000252" cy="1896583"/>
            </a:xfrm>
            <a:prstGeom prst="ellipse">
              <a:avLst/>
            </a:prstGeom>
            <a:solidFill>
              <a:schemeClr val="accent2">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1D235D-4452-488F-B5DC-EF0C17E3CA80}"/>
                </a:ext>
              </a:extLst>
            </p:cNvPr>
            <p:cNvSpPr txBox="1"/>
            <p:nvPr/>
          </p:nvSpPr>
          <p:spPr>
            <a:xfrm>
              <a:off x="6377872" y="923325"/>
              <a:ext cx="2286001" cy="338554"/>
            </a:xfrm>
            <a:prstGeom prst="rect">
              <a:avLst/>
            </a:prstGeom>
            <a:noFill/>
          </p:spPr>
          <p:txBody>
            <a:bodyPr wrap="square" rtlCol="0">
              <a:spAutoFit/>
            </a:bodyPr>
            <a:lstStyle/>
            <a:p>
              <a:r>
                <a:rPr lang="en-US" sz="1600" b="1" dirty="0"/>
                <a:t>Initial Dataset</a:t>
              </a:r>
            </a:p>
          </p:txBody>
        </p:sp>
        <p:pic>
          <p:nvPicPr>
            <p:cNvPr id="27" name="Graphic 26" descr="Table">
              <a:extLst>
                <a:ext uri="{FF2B5EF4-FFF2-40B4-BE49-F238E27FC236}">
                  <a16:creationId xmlns:a16="http://schemas.microsoft.com/office/drawing/2014/main" id="{E8F39DC0-FA1D-4F15-AAE9-2A1622B8A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7195" y="1085723"/>
              <a:ext cx="914400" cy="914400"/>
            </a:xfrm>
            <a:prstGeom prst="rect">
              <a:avLst/>
            </a:prstGeom>
          </p:spPr>
        </p:pic>
      </p:grpSp>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D855E8B5-C259-4F23-A5B6-1F296E7D163A}"/>
                  </a:ext>
                </a:extLst>
              </p:cNvPr>
              <p:cNvGraphicFramePr>
                <a:graphicFrameLocks noChangeAspect="1"/>
              </p:cNvGraphicFramePr>
              <p:nvPr>
                <p:extLst>
                  <p:ext uri="{D42A27DB-BD31-4B8C-83A1-F6EECF244321}">
                    <p14:modId xmlns:p14="http://schemas.microsoft.com/office/powerpoint/2010/main" val="403427110"/>
                  </p:ext>
                </p:extLst>
              </p:nvPr>
            </p:nvGraphicFramePr>
            <p:xfrm>
              <a:off x="9040996" y="-55775"/>
              <a:ext cx="1383030" cy="1057275"/>
            </p:xfrm>
            <a:graphic>
              <a:graphicData uri="http://schemas.microsoft.com/office/powerpoint/2016/slidezoom">
                <pslz:sldZm>
                  <pslz:sldZmObj sldId="268" cId="2087510650">
                    <pslz:zmPr id="{2F2D76FC-4DF6-48D8-ACC6-557D82A0DBCD}"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383030" cy="1057275"/>
                        </a:xfrm>
                        <a:prstGeom prst="rect">
                          <a:avLst/>
                        </a:prstGeom>
                        <a:ln w="3175">
                          <a:noFill/>
                        </a:ln>
                      </p166:spPr>
                    </pslz:zmPr>
                  </pslz:sldZmObj>
                </pslz:sldZm>
              </a:graphicData>
            </a:graphic>
          </p:graphicFrame>
        </mc:Choice>
        <mc:Fallback>
          <p:pic>
            <p:nvPicPr>
              <p:cNvPr id="33" name="Slide Zoom 32">
                <a:hlinkClick r:id="rId7" action="ppaction://hlinksldjump"/>
                <a:extLst>
                  <a:ext uri="{FF2B5EF4-FFF2-40B4-BE49-F238E27FC236}">
                    <a16:creationId xmlns:a16="http://schemas.microsoft.com/office/drawing/2014/main" id="{D855E8B5-C259-4F23-A5B6-1F296E7D163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040996" y="-55775"/>
                <a:ext cx="1383030" cy="105727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6" name="Slide Zoom 35">
                <a:extLst>
                  <a:ext uri="{FF2B5EF4-FFF2-40B4-BE49-F238E27FC236}">
                    <a16:creationId xmlns:a16="http://schemas.microsoft.com/office/drawing/2014/main" id="{8F312D31-1DD7-4F30-BBC0-D00D25752E08}"/>
                  </a:ext>
                </a:extLst>
              </p:cNvPr>
              <p:cNvGraphicFramePr>
                <a:graphicFrameLocks noChangeAspect="1"/>
              </p:cNvGraphicFramePr>
              <p:nvPr>
                <p:extLst>
                  <p:ext uri="{D42A27DB-BD31-4B8C-83A1-F6EECF244321}">
                    <p14:modId xmlns:p14="http://schemas.microsoft.com/office/powerpoint/2010/main" val="3590464876"/>
                  </p:ext>
                </p:extLst>
              </p:nvPr>
            </p:nvGraphicFramePr>
            <p:xfrm>
              <a:off x="10446461" y="807808"/>
              <a:ext cx="2274570" cy="1057275"/>
            </p:xfrm>
            <a:graphic>
              <a:graphicData uri="http://schemas.microsoft.com/office/powerpoint/2016/slidezoom">
                <pslz:sldZm>
                  <pslz:sldZmObj sldId="296" cId="1196172354">
                    <pslz:zmPr id="{C66CB607-9C86-45B7-AC2A-6661BF3EAC2A}"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274570" cy="1057275"/>
                        </a:xfrm>
                        <a:prstGeom prst="rect">
                          <a:avLst/>
                        </a:prstGeom>
                        <a:ln w="3175">
                          <a:noFill/>
                        </a:ln>
                      </p166:spPr>
                    </pslz:zmPr>
                  </pslz:sldZmObj>
                </pslz:sldZm>
              </a:graphicData>
            </a:graphic>
          </p:graphicFrame>
        </mc:Choice>
        <mc:Fallback>
          <p:pic>
            <p:nvPicPr>
              <p:cNvPr id="36" name="Slide Zoom 35">
                <a:hlinkClick r:id="rId9" action="ppaction://hlinksldjump"/>
                <a:extLst>
                  <a:ext uri="{FF2B5EF4-FFF2-40B4-BE49-F238E27FC236}">
                    <a16:creationId xmlns:a16="http://schemas.microsoft.com/office/drawing/2014/main" id="{8F312D31-1DD7-4F30-BBC0-D00D25752E0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10446461" y="807808"/>
                <a:ext cx="2274570" cy="105727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39" name="Slide Zoom 38">
                <a:extLst>
                  <a:ext uri="{FF2B5EF4-FFF2-40B4-BE49-F238E27FC236}">
                    <a16:creationId xmlns:a16="http://schemas.microsoft.com/office/drawing/2014/main" id="{E320AC89-9DE7-4FF8-B07F-2E003ABEB6F1}"/>
                  </a:ext>
                </a:extLst>
              </p:cNvPr>
              <p:cNvGraphicFramePr>
                <a:graphicFrameLocks noChangeAspect="1"/>
              </p:cNvGraphicFramePr>
              <p:nvPr>
                <p:extLst>
                  <p:ext uri="{D42A27DB-BD31-4B8C-83A1-F6EECF244321}">
                    <p14:modId xmlns:p14="http://schemas.microsoft.com/office/powerpoint/2010/main" val="2226282222"/>
                  </p:ext>
                </p:extLst>
              </p:nvPr>
            </p:nvGraphicFramePr>
            <p:xfrm>
              <a:off x="9143458" y="1556129"/>
              <a:ext cx="2471485" cy="1137376"/>
            </p:xfrm>
            <a:graphic>
              <a:graphicData uri="http://schemas.microsoft.com/office/powerpoint/2016/slidezoom">
                <pslz:sldZm>
                  <pslz:sldZmObj sldId="297" cId="2968682470">
                    <pslz:zmPr id="{75D079A6-B78E-42CA-8415-A492B2831AF7}"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471485" cy="1137376"/>
                        </a:xfrm>
                        <a:prstGeom prst="rect">
                          <a:avLst/>
                        </a:prstGeom>
                        <a:ln w="3175">
                          <a:noFill/>
                        </a:ln>
                      </p166:spPr>
                    </pslz:zmPr>
                  </pslz:sldZmObj>
                </pslz:sldZm>
              </a:graphicData>
            </a:graphic>
          </p:graphicFrame>
        </mc:Choice>
        <mc:Fallback>
          <p:pic>
            <p:nvPicPr>
              <p:cNvPr id="39" name="Slide Zoom 38">
                <a:hlinkClick r:id="rId11" action="ppaction://hlinksldjump"/>
                <a:extLst>
                  <a:ext uri="{FF2B5EF4-FFF2-40B4-BE49-F238E27FC236}">
                    <a16:creationId xmlns:a16="http://schemas.microsoft.com/office/drawing/2014/main" id="{E320AC89-9DE7-4FF8-B07F-2E003ABEB6F1}"/>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143458" y="1556129"/>
                <a:ext cx="2471485" cy="1137376"/>
              </a:xfrm>
              <a:prstGeom prst="rect">
                <a:avLst/>
              </a:prstGeom>
              <a:ln w="3175">
                <a:noFill/>
              </a:ln>
            </p:spPr>
          </p:pic>
        </mc:Fallback>
      </mc:AlternateContent>
      <p:cxnSp>
        <p:nvCxnSpPr>
          <p:cNvPr id="40" name="Straight Connector 39">
            <a:extLst>
              <a:ext uri="{FF2B5EF4-FFF2-40B4-BE49-F238E27FC236}">
                <a16:creationId xmlns:a16="http://schemas.microsoft.com/office/drawing/2014/main" id="{AF599A80-991D-4880-ADC2-ADB5544C8F27}"/>
              </a:ext>
            </a:extLst>
          </p:cNvPr>
          <p:cNvCxnSpPr>
            <a:cxnSpLocks/>
          </p:cNvCxnSpPr>
          <p:nvPr/>
        </p:nvCxnSpPr>
        <p:spPr>
          <a:xfrm>
            <a:off x="7990455" y="1854652"/>
            <a:ext cx="964967" cy="301026"/>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9596D1-ABA6-4759-9C8F-6DFCC0D70E5F}"/>
              </a:ext>
            </a:extLst>
          </p:cNvPr>
          <p:cNvCxnSpPr>
            <a:cxnSpLocks/>
          </p:cNvCxnSpPr>
          <p:nvPr/>
        </p:nvCxnSpPr>
        <p:spPr>
          <a:xfrm flipV="1">
            <a:off x="8141629" y="1361661"/>
            <a:ext cx="2116796" cy="26329"/>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088DB3-021D-44BC-84D1-730479C8B54A}"/>
              </a:ext>
            </a:extLst>
          </p:cNvPr>
          <p:cNvCxnSpPr>
            <a:cxnSpLocks/>
          </p:cNvCxnSpPr>
          <p:nvPr/>
        </p:nvCxnSpPr>
        <p:spPr>
          <a:xfrm flipV="1">
            <a:off x="8120370" y="678180"/>
            <a:ext cx="761716" cy="159733"/>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16D4854-7652-4FD6-A928-007FD55381CE}"/>
              </a:ext>
            </a:extLst>
          </p:cNvPr>
          <p:cNvGrpSpPr/>
          <p:nvPr/>
        </p:nvGrpSpPr>
        <p:grpSpPr>
          <a:xfrm>
            <a:off x="8186336" y="3032278"/>
            <a:ext cx="2274602" cy="1814798"/>
            <a:chOff x="8149424" y="2947822"/>
            <a:chExt cx="2274602" cy="1814798"/>
          </a:xfrm>
        </p:grpSpPr>
        <p:sp>
          <p:nvSpPr>
            <p:cNvPr id="8" name="Oval 7">
              <a:extLst>
                <a:ext uri="{FF2B5EF4-FFF2-40B4-BE49-F238E27FC236}">
                  <a16:creationId xmlns:a16="http://schemas.microsoft.com/office/drawing/2014/main" id="{4097EF5B-05DE-42B6-8191-FB53C3071B76}"/>
                </a:ext>
              </a:extLst>
            </p:cNvPr>
            <p:cNvSpPr/>
            <p:nvPr/>
          </p:nvSpPr>
          <p:spPr>
            <a:xfrm>
              <a:off x="8149424" y="2947822"/>
              <a:ext cx="1921550" cy="1814798"/>
            </a:xfrm>
            <a:prstGeom prst="ellipse">
              <a:avLst/>
            </a:prstGeom>
            <a:solidFill>
              <a:schemeClr val="accent2">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A639C0A-6D59-482C-8D2F-6565BE7D4CFD}"/>
                </a:ext>
              </a:extLst>
            </p:cNvPr>
            <p:cNvSpPr txBox="1"/>
            <p:nvPr/>
          </p:nvSpPr>
          <p:spPr>
            <a:xfrm>
              <a:off x="8502476" y="3429000"/>
              <a:ext cx="1921550" cy="338554"/>
            </a:xfrm>
            <a:prstGeom prst="rect">
              <a:avLst/>
            </a:prstGeom>
            <a:noFill/>
          </p:spPr>
          <p:txBody>
            <a:bodyPr wrap="square" rtlCol="0">
              <a:spAutoFit/>
            </a:bodyPr>
            <a:lstStyle/>
            <a:p>
              <a:r>
                <a:rPr lang="en-US" sz="1600" b="1" dirty="0"/>
                <a:t>Visualize</a:t>
              </a:r>
            </a:p>
          </p:txBody>
        </p:sp>
        <p:pic>
          <p:nvPicPr>
            <p:cNvPr id="47" name="Graphic 46" descr="Map with pin">
              <a:extLst>
                <a:ext uri="{FF2B5EF4-FFF2-40B4-BE49-F238E27FC236}">
                  <a16:creationId xmlns:a16="http://schemas.microsoft.com/office/drawing/2014/main" id="{3A636719-4F82-4D06-92A0-998D5825EE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52999" y="3550768"/>
              <a:ext cx="914400" cy="914400"/>
            </a:xfrm>
            <a:prstGeom prst="rect">
              <a:avLst/>
            </a:prstGeom>
          </p:spPr>
        </p:pic>
      </p:grpSp>
      <mc:AlternateContent xmlns:mc="http://schemas.openxmlformats.org/markup-compatibility/2006">
        <mc:Choice xmlns:pslz="http://schemas.microsoft.com/office/powerpoint/2016/slidezoom" Requires="pslz">
          <p:graphicFrame>
            <p:nvGraphicFramePr>
              <p:cNvPr id="61" name="Slide Zoom 60">
                <a:extLst>
                  <a:ext uri="{FF2B5EF4-FFF2-40B4-BE49-F238E27FC236}">
                    <a16:creationId xmlns:a16="http://schemas.microsoft.com/office/drawing/2014/main" id="{A29708F6-547E-447F-BDED-C3357A3B38F4}"/>
                  </a:ext>
                </a:extLst>
              </p:cNvPr>
              <p:cNvGraphicFramePr>
                <a:graphicFrameLocks noChangeAspect="1"/>
              </p:cNvGraphicFramePr>
              <p:nvPr>
                <p:extLst>
                  <p:ext uri="{D42A27DB-BD31-4B8C-83A1-F6EECF244321}">
                    <p14:modId xmlns:p14="http://schemas.microsoft.com/office/powerpoint/2010/main" val="4076258151"/>
                  </p:ext>
                </p:extLst>
              </p:nvPr>
            </p:nvGraphicFramePr>
            <p:xfrm>
              <a:off x="10424026" y="2441520"/>
              <a:ext cx="1670091" cy="1123517"/>
            </p:xfrm>
            <a:graphic>
              <a:graphicData uri="http://schemas.microsoft.com/office/powerpoint/2016/slidezoom">
                <pslz:sldZm>
                  <pslz:sldZmObj sldId="271" cId="4037590107">
                    <pslz:zmPr id="{011C644C-E1C3-403D-9A10-1A1862965109}"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1670091" cy="1123517"/>
                        </a:xfrm>
                        <a:prstGeom prst="rect">
                          <a:avLst/>
                        </a:prstGeom>
                        <a:ln w="3175">
                          <a:noFill/>
                        </a:ln>
                      </p166:spPr>
                    </pslz:zmPr>
                  </pslz:sldZmObj>
                </pslz:sldZm>
              </a:graphicData>
            </a:graphic>
          </p:graphicFrame>
        </mc:Choice>
        <mc:Fallback>
          <p:pic>
            <p:nvPicPr>
              <p:cNvPr id="61" name="Slide Zoom 60">
                <a:hlinkClick r:id="rId15" action="ppaction://hlinksldjump"/>
                <a:extLst>
                  <a:ext uri="{FF2B5EF4-FFF2-40B4-BE49-F238E27FC236}">
                    <a16:creationId xmlns:a16="http://schemas.microsoft.com/office/drawing/2014/main" id="{A29708F6-547E-447F-BDED-C3357A3B38F4}"/>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10424026" y="2441520"/>
                <a:ext cx="1670091" cy="1123517"/>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5" name="Slide Zoom 64">
                <a:extLst>
                  <a:ext uri="{FF2B5EF4-FFF2-40B4-BE49-F238E27FC236}">
                    <a16:creationId xmlns:a16="http://schemas.microsoft.com/office/drawing/2014/main" id="{2611D544-CC26-40D5-A0EF-C4C8200BB423}"/>
                  </a:ext>
                </a:extLst>
              </p:cNvPr>
              <p:cNvGraphicFramePr>
                <a:graphicFrameLocks noChangeAspect="1"/>
              </p:cNvGraphicFramePr>
              <p:nvPr>
                <p:extLst>
                  <p:ext uri="{D42A27DB-BD31-4B8C-83A1-F6EECF244321}">
                    <p14:modId xmlns:p14="http://schemas.microsoft.com/office/powerpoint/2010/main" val="478860732"/>
                  </p:ext>
                </p:extLst>
              </p:nvPr>
            </p:nvGraphicFramePr>
            <p:xfrm>
              <a:off x="11055243" y="3575887"/>
              <a:ext cx="1556265" cy="1064211"/>
            </p:xfrm>
            <a:graphic>
              <a:graphicData uri="http://schemas.microsoft.com/office/powerpoint/2016/slidezoom">
                <pslz:sldZm>
                  <pslz:sldZmObj sldId="298" cId="40446904">
                    <pslz:zmPr id="{2C05AC46-65FC-4337-9E1B-80246B670553}"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556265" cy="1064211"/>
                        </a:xfrm>
                        <a:prstGeom prst="rect">
                          <a:avLst/>
                        </a:prstGeom>
                        <a:ln w="3175">
                          <a:noFill/>
                        </a:ln>
                      </p166:spPr>
                    </pslz:zmPr>
                  </pslz:sldZmObj>
                </pslz:sldZm>
              </a:graphicData>
            </a:graphic>
          </p:graphicFrame>
        </mc:Choice>
        <mc:Fallback>
          <p:pic>
            <p:nvPicPr>
              <p:cNvPr id="65" name="Slide Zoom 64">
                <a:hlinkClick r:id="rId17" action="ppaction://hlinksldjump"/>
                <a:extLst>
                  <a:ext uri="{FF2B5EF4-FFF2-40B4-BE49-F238E27FC236}">
                    <a16:creationId xmlns:a16="http://schemas.microsoft.com/office/drawing/2014/main" id="{2611D544-CC26-40D5-A0EF-C4C8200BB423}"/>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1055243" y="3575887"/>
                <a:ext cx="1556265" cy="106421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7" name="Slide Zoom 66">
                <a:extLst>
                  <a:ext uri="{FF2B5EF4-FFF2-40B4-BE49-F238E27FC236}">
                    <a16:creationId xmlns:a16="http://schemas.microsoft.com/office/drawing/2014/main" id="{818877C9-0BC7-4423-9750-EAE7775514C8}"/>
                  </a:ext>
                </a:extLst>
              </p:cNvPr>
              <p:cNvGraphicFramePr>
                <a:graphicFrameLocks noChangeAspect="1"/>
              </p:cNvGraphicFramePr>
              <p:nvPr>
                <p:extLst>
                  <p:ext uri="{D42A27DB-BD31-4B8C-83A1-F6EECF244321}">
                    <p14:modId xmlns:p14="http://schemas.microsoft.com/office/powerpoint/2010/main" val="2462837807"/>
                  </p:ext>
                </p:extLst>
              </p:nvPr>
            </p:nvGraphicFramePr>
            <p:xfrm>
              <a:off x="10344055" y="4561605"/>
              <a:ext cx="1616526" cy="1103533"/>
            </p:xfrm>
            <a:graphic>
              <a:graphicData uri="http://schemas.microsoft.com/office/powerpoint/2016/slidezoom">
                <pslz:sldZm>
                  <pslz:sldZmObj sldId="299" cId="3522345702">
                    <pslz:zmPr id="{D15DEEE4-C947-47DE-827A-863058114C4F}" imageType="cover" transitionDur="1000" showBg="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1616526" cy="1103533"/>
                        </a:xfrm>
                        <a:prstGeom prst="rect">
                          <a:avLst/>
                        </a:prstGeom>
                        <a:ln w="3175">
                          <a:noFill/>
                        </a:ln>
                      </p166:spPr>
                    </pslz:zmPr>
                  </pslz:sldZmObj>
                </pslz:sldZm>
              </a:graphicData>
            </a:graphic>
          </p:graphicFrame>
        </mc:Choice>
        <mc:Fallback>
          <p:pic>
            <p:nvPicPr>
              <p:cNvPr id="67" name="Slide Zoom 66">
                <a:hlinkClick r:id="rId19" action="ppaction://hlinksldjump"/>
                <a:extLst>
                  <a:ext uri="{FF2B5EF4-FFF2-40B4-BE49-F238E27FC236}">
                    <a16:creationId xmlns:a16="http://schemas.microsoft.com/office/drawing/2014/main" id="{818877C9-0BC7-4423-9750-EAE7775514C8}"/>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10344055" y="4561605"/>
                <a:ext cx="1616526" cy="1103533"/>
              </a:xfrm>
              <a:prstGeom prst="rect">
                <a:avLst/>
              </a:prstGeom>
              <a:ln w="3175">
                <a:noFill/>
              </a:ln>
            </p:spPr>
          </p:pic>
        </mc:Fallback>
      </mc:AlternateContent>
      <p:grpSp>
        <p:nvGrpSpPr>
          <p:cNvPr id="74" name="Group 73">
            <a:extLst>
              <a:ext uri="{FF2B5EF4-FFF2-40B4-BE49-F238E27FC236}">
                <a16:creationId xmlns:a16="http://schemas.microsoft.com/office/drawing/2014/main" id="{E94FAD94-EB00-41DD-A978-71335C385C7C}"/>
              </a:ext>
            </a:extLst>
          </p:cNvPr>
          <p:cNvGrpSpPr/>
          <p:nvPr/>
        </p:nvGrpSpPr>
        <p:grpSpPr>
          <a:xfrm>
            <a:off x="4021094" y="4552950"/>
            <a:ext cx="2777979" cy="1963199"/>
            <a:chOff x="4648513" y="3591525"/>
            <a:chExt cx="2777979" cy="1963199"/>
          </a:xfrm>
        </p:grpSpPr>
        <p:sp>
          <p:nvSpPr>
            <p:cNvPr id="9" name="Oval 8">
              <a:extLst>
                <a:ext uri="{FF2B5EF4-FFF2-40B4-BE49-F238E27FC236}">
                  <a16:creationId xmlns:a16="http://schemas.microsoft.com/office/drawing/2014/main" id="{1B8EFB94-16CC-416D-A1BA-486CCE06EDEF}"/>
                </a:ext>
              </a:extLst>
            </p:cNvPr>
            <p:cNvSpPr/>
            <p:nvPr/>
          </p:nvSpPr>
          <p:spPr>
            <a:xfrm>
              <a:off x="4648513" y="3591525"/>
              <a:ext cx="2078681" cy="1963199"/>
            </a:xfrm>
            <a:prstGeom prst="ellipse">
              <a:avLst/>
            </a:prstGeom>
            <a:solidFill>
              <a:schemeClr val="accent2">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032AFC-423F-4782-B504-D8B5B35D4CF4}"/>
                </a:ext>
              </a:extLst>
            </p:cNvPr>
            <p:cNvSpPr txBox="1"/>
            <p:nvPr/>
          </p:nvSpPr>
          <p:spPr>
            <a:xfrm>
              <a:off x="4940466" y="4180728"/>
              <a:ext cx="2486026" cy="338554"/>
            </a:xfrm>
            <a:prstGeom prst="rect">
              <a:avLst/>
            </a:prstGeom>
            <a:noFill/>
          </p:spPr>
          <p:txBody>
            <a:bodyPr wrap="square" rtlCol="0">
              <a:spAutoFit/>
            </a:bodyPr>
            <a:lstStyle/>
            <a:p>
              <a:r>
                <a:rPr lang="en-US" sz="1600" b="1" dirty="0"/>
                <a:t>Coordinates</a:t>
              </a:r>
            </a:p>
          </p:txBody>
        </p:sp>
        <p:pic>
          <p:nvPicPr>
            <p:cNvPr id="73" name="Graphic 72" descr="Compass">
              <a:extLst>
                <a:ext uri="{FF2B5EF4-FFF2-40B4-BE49-F238E27FC236}">
                  <a16:creationId xmlns:a16="http://schemas.microsoft.com/office/drawing/2014/main" id="{7F1418A7-3DCF-4B6A-97F1-16BB8E68F4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27082" y="4462507"/>
              <a:ext cx="914400" cy="914400"/>
            </a:xfrm>
            <a:prstGeom prst="rect">
              <a:avLst/>
            </a:prstGeom>
          </p:spPr>
        </p:pic>
      </p:grpSp>
      <mc:AlternateContent xmlns:mc="http://schemas.openxmlformats.org/markup-compatibility/2006">
        <mc:Choice xmlns:pslz="http://schemas.microsoft.com/office/powerpoint/2016/slidezoom" Requires="pslz">
          <p:graphicFrame>
            <p:nvGraphicFramePr>
              <p:cNvPr id="85" name="Slide Zoom 84">
                <a:extLst>
                  <a:ext uri="{FF2B5EF4-FFF2-40B4-BE49-F238E27FC236}">
                    <a16:creationId xmlns:a16="http://schemas.microsoft.com/office/drawing/2014/main" id="{7B4241FC-6BE6-4BD9-8045-D41E571CF854}"/>
                  </a:ext>
                </a:extLst>
              </p:cNvPr>
              <p:cNvGraphicFramePr>
                <a:graphicFrameLocks noChangeAspect="1"/>
              </p:cNvGraphicFramePr>
              <p:nvPr>
                <p:extLst>
                  <p:ext uri="{D42A27DB-BD31-4B8C-83A1-F6EECF244321}">
                    <p14:modId xmlns:p14="http://schemas.microsoft.com/office/powerpoint/2010/main" val="2180189155"/>
                  </p:ext>
                </p:extLst>
              </p:nvPr>
            </p:nvGraphicFramePr>
            <p:xfrm>
              <a:off x="6299657" y="4193677"/>
              <a:ext cx="1471379" cy="1103533"/>
            </p:xfrm>
            <a:graphic>
              <a:graphicData uri="http://schemas.microsoft.com/office/powerpoint/2016/slidezoom">
                <pslz:sldZm>
                  <pslz:sldZmObj sldId="272" cId="612147426">
                    <pslz:zmPr id="{3F35FDCD-C445-4D10-94E7-774BE1315C04}" imageType="cover" transitionDur="1000" showBg="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1471379" cy="1103533"/>
                        </a:xfrm>
                        <a:prstGeom prst="rect">
                          <a:avLst/>
                        </a:prstGeom>
                        <a:ln w="3175">
                          <a:noFill/>
                        </a:ln>
                      </p166:spPr>
                    </pslz:zmPr>
                  </pslz:sldZmObj>
                </pslz:sldZm>
              </a:graphicData>
            </a:graphic>
          </p:graphicFrame>
        </mc:Choice>
        <mc:Fallback>
          <p:pic>
            <p:nvPicPr>
              <p:cNvPr id="85" name="Slide Zoom 84">
                <a:hlinkClick r:id="rId23" action="ppaction://hlinksldjump"/>
                <a:extLst>
                  <a:ext uri="{FF2B5EF4-FFF2-40B4-BE49-F238E27FC236}">
                    <a16:creationId xmlns:a16="http://schemas.microsoft.com/office/drawing/2014/main" id="{7B4241FC-6BE6-4BD9-8045-D41E571CF854}"/>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6299657" y="4193677"/>
                <a:ext cx="1471379" cy="1103533"/>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87" name="Slide Zoom 86">
                <a:extLst>
                  <a:ext uri="{FF2B5EF4-FFF2-40B4-BE49-F238E27FC236}">
                    <a16:creationId xmlns:a16="http://schemas.microsoft.com/office/drawing/2014/main" id="{F7E6AE97-BF4E-4103-A5AD-B7E7A5E13A32}"/>
                  </a:ext>
                </a:extLst>
              </p:cNvPr>
              <p:cNvGraphicFramePr>
                <a:graphicFrameLocks noChangeAspect="1"/>
              </p:cNvGraphicFramePr>
              <p:nvPr>
                <p:extLst>
                  <p:ext uri="{D42A27DB-BD31-4B8C-83A1-F6EECF244321}">
                    <p14:modId xmlns:p14="http://schemas.microsoft.com/office/powerpoint/2010/main" val="3564941277"/>
                  </p:ext>
                </p:extLst>
              </p:nvPr>
            </p:nvGraphicFramePr>
            <p:xfrm>
              <a:off x="7379784" y="5030864"/>
              <a:ext cx="1433432" cy="1079100"/>
            </p:xfrm>
            <a:graphic>
              <a:graphicData uri="http://schemas.microsoft.com/office/powerpoint/2016/slidezoom">
                <pslz:sldZm>
                  <pslz:sldZmObj sldId="300" cId="1385334945">
                    <pslz:zmPr id="{F7E305DF-16F9-41AD-976A-0E41095EE3F7}" imageType="cover" transitionDur="1000" showBg="0">
                      <p166:blipFill xmlns:p166="http://schemas.microsoft.com/office/powerpoint/2016/6/main">
                        <a:blip r:embed="rId24">
                          <a:extLst>
                            <a:ext uri="{28A0092B-C50C-407E-A947-70E740481C1C}">
                              <a14:useLocalDpi xmlns:a14="http://schemas.microsoft.com/office/drawing/2010/main" val="0"/>
                            </a:ext>
                          </a:extLst>
                        </a:blip>
                        <a:stretch>
                          <a:fillRect/>
                        </a:stretch>
                      </p166:blipFill>
                      <p166:spPr xmlns:p166="http://schemas.microsoft.com/office/powerpoint/2016/6/main">
                        <a:xfrm>
                          <a:off x="0" y="0"/>
                          <a:ext cx="1433432" cy="1079100"/>
                        </a:xfrm>
                        <a:prstGeom prst="rect">
                          <a:avLst/>
                        </a:prstGeom>
                        <a:ln w="3175">
                          <a:noFill/>
                        </a:ln>
                      </p166:spPr>
                    </pslz:zmPr>
                  </pslz:sldZmObj>
                </pslz:sldZm>
              </a:graphicData>
            </a:graphic>
          </p:graphicFrame>
        </mc:Choice>
        <mc:Fallback>
          <p:pic>
            <p:nvPicPr>
              <p:cNvPr id="87" name="Slide Zoom 86">
                <a:hlinkClick r:id="rId25" action="ppaction://hlinksldjump"/>
                <a:extLst>
                  <a:ext uri="{FF2B5EF4-FFF2-40B4-BE49-F238E27FC236}">
                    <a16:creationId xmlns:a16="http://schemas.microsoft.com/office/drawing/2014/main" id="{F7E6AE97-BF4E-4103-A5AD-B7E7A5E13A32}"/>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7379784" y="5030864"/>
                <a:ext cx="1433432" cy="10791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89" name="Slide Zoom 88">
                <a:extLst>
                  <a:ext uri="{FF2B5EF4-FFF2-40B4-BE49-F238E27FC236}">
                    <a16:creationId xmlns:a16="http://schemas.microsoft.com/office/drawing/2014/main" id="{356B9033-4E7B-4168-8704-997D449DE379}"/>
                  </a:ext>
                </a:extLst>
              </p:cNvPr>
              <p:cNvGraphicFramePr>
                <a:graphicFrameLocks noChangeAspect="1"/>
              </p:cNvGraphicFramePr>
              <p:nvPr>
                <p:extLst>
                  <p:ext uri="{D42A27DB-BD31-4B8C-83A1-F6EECF244321}">
                    <p14:modId xmlns:p14="http://schemas.microsoft.com/office/powerpoint/2010/main" val="205760506"/>
                  </p:ext>
                </p:extLst>
              </p:nvPr>
            </p:nvGraphicFramePr>
            <p:xfrm>
              <a:off x="6377872" y="5843617"/>
              <a:ext cx="1438800" cy="1079099"/>
            </p:xfrm>
            <a:graphic>
              <a:graphicData uri="http://schemas.microsoft.com/office/powerpoint/2016/slidezoom">
                <pslz:sldZm>
                  <pslz:sldZmObj sldId="301" cId="3307901185">
                    <pslz:zmPr id="{0991ABF1-109D-4D41-A817-3B9EAD85AC1C}" imageType="cover" transitionDur="1000" showBg="0">
                      <p166:blipFill xmlns:p166="http://schemas.microsoft.com/office/powerpoint/2016/6/main">
                        <a:blip r:embed="rId26">
                          <a:extLst>
                            <a:ext uri="{28A0092B-C50C-407E-A947-70E740481C1C}">
                              <a14:useLocalDpi xmlns:a14="http://schemas.microsoft.com/office/drawing/2010/main" val="0"/>
                            </a:ext>
                          </a:extLst>
                        </a:blip>
                        <a:stretch>
                          <a:fillRect/>
                        </a:stretch>
                      </p166:blipFill>
                      <p166:spPr xmlns:p166="http://schemas.microsoft.com/office/powerpoint/2016/6/main">
                        <a:xfrm>
                          <a:off x="0" y="0"/>
                          <a:ext cx="1438800" cy="1079099"/>
                        </a:xfrm>
                        <a:prstGeom prst="rect">
                          <a:avLst/>
                        </a:prstGeom>
                        <a:ln w="3175">
                          <a:noFill/>
                        </a:ln>
                      </p166:spPr>
                    </pslz:zmPr>
                  </pslz:sldZmObj>
                </pslz:sldZm>
              </a:graphicData>
            </a:graphic>
          </p:graphicFrame>
        </mc:Choice>
        <mc:Fallback>
          <p:pic>
            <p:nvPicPr>
              <p:cNvPr id="89" name="Slide Zoom 88">
                <a:hlinkClick r:id="rId27" action="ppaction://hlinksldjump"/>
                <a:extLst>
                  <a:ext uri="{FF2B5EF4-FFF2-40B4-BE49-F238E27FC236}">
                    <a16:creationId xmlns:a16="http://schemas.microsoft.com/office/drawing/2014/main" id="{356B9033-4E7B-4168-8704-997D449DE379}"/>
                  </a:ext>
                </a:extLst>
              </p:cNvPr>
              <p:cNvPicPr>
                <a:picLocks noGrp="1" noRot="1" noChangeAspect="1" noMove="1" noResize="1" noEditPoints="1" noAdjustHandles="1" noChangeArrowheads="1" noChangeShapeType="1"/>
              </p:cNvPicPr>
              <p:nvPr/>
            </p:nvPicPr>
            <p:blipFill>
              <a:blip r:embed="rId26">
                <a:extLst>
                  <a:ext uri="{28A0092B-C50C-407E-A947-70E740481C1C}">
                    <a14:useLocalDpi xmlns:a14="http://schemas.microsoft.com/office/drawing/2010/main" val="0"/>
                  </a:ext>
                </a:extLst>
              </a:blip>
              <a:stretch>
                <a:fillRect/>
              </a:stretch>
            </p:blipFill>
            <p:spPr>
              <a:xfrm>
                <a:off x="6377872" y="5843617"/>
                <a:ext cx="1438800" cy="1079099"/>
              </a:xfrm>
              <a:prstGeom prst="rect">
                <a:avLst/>
              </a:prstGeom>
              <a:ln w="3175">
                <a:noFill/>
              </a:ln>
            </p:spPr>
          </p:pic>
        </mc:Fallback>
      </mc:AlternateContent>
      <p:cxnSp>
        <p:nvCxnSpPr>
          <p:cNvPr id="90" name="Straight Connector 89">
            <a:extLst>
              <a:ext uri="{FF2B5EF4-FFF2-40B4-BE49-F238E27FC236}">
                <a16:creationId xmlns:a16="http://schemas.microsoft.com/office/drawing/2014/main" id="{518B3603-9C60-4D0B-B538-5FC94AD2BF08}"/>
              </a:ext>
            </a:extLst>
          </p:cNvPr>
          <p:cNvCxnSpPr>
            <a:cxnSpLocks/>
          </p:cNvCxnSpPr>
          <p:nvPr/>
        </p:nvCxnSpPr>
        <p:spPr>
          <a:xfrm>
            <a:off x="4591093" y="3004837"/>
            <a:ext cx="3399362" cy="690488"/>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1B46F6-E80A-4F03-B353-9E63C62656FF}"/>
              </a:ext>
            </a:extLst>
          </p:cNvPr>
          <p:cNvCxnSpPr>
            <a:cxnSpLocks/>
          </p:cNvCxnSpPr>
          <p:nvPr/>
        </p:nvCxnSpPr>
        <p:spPr>
          <a:xfrm flipV="1">
            <a:off x="9743487" y="3163911"/>
            <a:ext cx="514938" cy="34809"/>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724C506-7780-4D5D-811A-97BA303D7492}"/>
              </a:ext>
            </a:extLst>
          </p:cNvPr>
          <p:cNvCxnSpPr>
            <a:cxnSpLocks/>
          </p:cNvCxnSpPr>
          <p:nvPr/>
        </p:nvCxnSpPr>
        <p:spPr>
          <a:xfrm>
            <a:off x="9739361" y="4657503"/>
            <a:ext cx="564406" cy="3861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6DC673E-DF15-45E8-8A56-737DBC4FAAAB}"/>
              </a:ext>
            </a:extLst>
          </p:cNvPr>
          <p:cNvCxnSpPr>
            <a:cxnSpLocks/>
          </p:cNvCxnSpPr>
          <p:nvPr/>
        </p:nvCxnSpPr>
        <p:spPr>
          <a:xfrm>
            <a:off x="10066626" y="3991817"/>
            <a:ext cx="849024" cy="26854"/>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E8AFA02-AADE-4658-A3A4-5E34BC08B2D2}"/>
              </a:ext>
            </a:extLst>
          </p:cNvPr>
          <p:cNvCxnSpPr>
            <a:cxnSpLocks/>
            <a:stCxn id="9" idx="7"/>
          </p:cNvCxnSpPr>
          <p:nvPr/>
        </p:nvCxnSpPr>
        <p:spPr>
          <a:xfrm flipV="1">
            <a:off x="5795359" y="4830148"/>
            <a:ext cx="396596" cy="10306"/>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FD01AF-1A94-4114-90CA-651035DF2940}"/>
              </a:ext>
            </a:extLst>
          </p:cNvPr>
          <p:cNvCxnSpPr>
            <a:cxnSpLocks/>
          </p:cNvCxnSpPr>
          <p:nvPr/>
        </p:nvCxnSpPr>
        <p:spPr>
          <a:xfrm flipV="1">
            <a:off x="6098008" y="5570414"/>
            <a:ext cx="1179092" cy="1"/>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02E7FB-4E11-4A3E-87BA-71A896C2BE7F}"/>
              </a:ext>
            </a:extLst>
          </p:cNvPr>
          <p:cNvCxnSpPr>
            <a:cxnSpLocks/>
          </p:cNvCxnSpPr>
          <p:nvPr/>
        </p:nvCxnSpPr>
        <p:spPr>
          <a:xfrm flipV="1">
            <a:off x="5718627" y="6304686"/>
            <a:ext cx="572147" cy="1"/>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B55638-6C83-4EC1-9975-E6D2BA6F1C7B}"/>
              </a:ext>
            </a:extLst>
          </p:cNvPr>
          <p:cNvCxnSpPr>
            <a:cxnSpLocks/>
          </p:cNvCxnSpPr>
          <p:nvPr/>
        </p:nvCxnSpPr>
        <p:spPr>
          <a:xfrm>
            <a:off x="3555975" y="4676977"/>
            <a:ext cx="424831" cy="24273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222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8E8388FA-8487-4404-9ED4-C5D085A18E65}"/>
              </a:ext>
            </a:extLst>
          </p:cNvPr>
          <p:cNvGrpSpPr/>
          <p:nvPr/>
        </p:nvGrpSpPr>
        <p:grpSpPr>
          <a:xfrm>
            <a:off x="123179" y="497456"/>
            <a:ext cx="4328358" cy="4328358"/>
            <a:chOff x="628112" y="1509308"/>
            <a:chExt cx="3849624" cy="3849624"/>
          </a:xfrm>
        </p:grpSpPr>
        <p:grpSp>
          <p:nvGrpSpPr>
            <p:cNvPr id="6" name="Group 5">
              <a:extLst>
                <a:ext uri="{FF2B5EF4-FFF2-40B4-BE49-F238E27FC236}">
                  <a16:creationId xmlns:a16="http://schemas.microsoft.com/office/drawing/2014/main" id="{574C2B78-3484-422C-8DF7-AE855BD53ACC}"/>
                </a:ext>
              </a:extLst>
            </p:cNvPr>
            <p:cNvGrpSpPr/>
            <p:nvPr/>
          </p:nvGrpSpPr>
          <p:grpSpPr>
            <a:xfrm>
              <a:off x="628112" y="1509308"/>
              <a:ext cx="3849624" cy="3849624"/>
              <a:chOff x="4810143" y="3890963"/>
              <a:chExt cx="2238375" cy="2238375"/>
            </a:xfrm>
          </p:grpSpPr>
          <p:sp>
            <p:nvSpPr>
              <p:cNvPr id="7" name="Oval 6">
                <a:extLst>
                  <a:ext uri="{FF2B5EF4-FFF2-40B4-BE49-F238E27FC236}">
                    <a16:creationId xmlns:a16="http://schemas.microsoft.com/office/drawing/2014/main" id="{5646F9D0-4442-4ED9-BB33-7DDBF26B46D1}"/>
                  </a:ext>
                </a:extLst>
              </p:cNvPr>
              <p:cNvSpPr/>
              <p:nvPr/>
            </p:nvSpPr>
            <p:spPr>
              <a:xfrm>
                <a:off x="4810143" y="3890963"/>
                <a:ext cx="2238375" cy="2238375"/>
              </a:xfrm>
              <a:prstGeom prst="ellipse">
                <a:avLst/>
              </a:prstGeom>
              <a:solidFill>
                <a:schemeClr val="accent4">
                  <a:alpha val="7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8" name="Graphic 7" descr="Statistics">
                <a:extLst>
                  <a:ext uri="{FF2B5EF4-FFF2-40B4-BE49-F238E27FC236}">
                    <a16:creationId xmlns:a16="http://schemas.microsoft.com/office/drawing/2014/main" id="{9700C072-9312-40B5-A2CA-900FB86FBA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271" y="4624388"/>
                <a:ext cx="1095375" cy="1095375"/>
              </a:xfrm>
              <a:prstGeom prst="rect">
                <a:avLst/>
              </a:prstGeom>
            </p:spPr>
          </p:pic>
        </p:grpSp>
        <p:sp>
          <p:nvSpPr>
            <p:cNvPr id="9" name="TextBox 8">
              <a:extLst>
                <a:ext uri="{FF2B5EF4-FFF2-40B4-BE49-F238E27FC236}">
                  <a16:creationId xmlns:a16="http://schemas.microsoft.com/office/drawing/2014/main" id="{C9D83105-3F40-474B-AF58-ADDB3585C1CF}"/>
                </a:ext>
              </a:extLst>
            </p:cNvPr>
            <p:cNvSpPr txBox="1"/>
            <p:nvPr/>
          </p:nvSpPr>
          <p:spPr>
            <a:xfrm>
              <a:off x="1717964" y="2444202"/>
              <a:ext cx="1733550" cy="461665"/>
            </a:xfrm>
            <a:prstGeom prst="rect">
              <a:avLst/>
            </a:prstGeom>
            <a:noFill/>
          </p:spPr>
          <p:txBody>
            <a:bodyPr wrap="square" rtlCol="0">
              <a:spAutoFit/>
            </a:bodyPr>
            <a:lstStyle/>
            <a:p>
              <a:r>
                <a:rPr lang="en-US" sz="2400" b="1" dirty="0"/>
                <a:t>Analysis</a:t>
              </a:r>
            </a:p>
          </p:txBody>
        </p:sp>
      </p:grpSp>
      <p:grpSp>
        <p:nvGrpSpPr>
          <p:cNvPr id="40" name="Group 39">
            <a:extLst>
              <a:ext uri="{FF2B5EF4-FFF2-40B4-BE49-F238E27FC236}">
                <a16:creationId xmlns:a16="http://schemas.microsoft.com/office/drawing/2014/main" id="{42668A94-E5AE-48AB-ABA3-4FBB43BB19D2}"/>
              </a:ext>
            </a:extLst>
          </p:cNvPr>
          <p:cNvGrpSpPr/>
          <p:nvPr/>
        </p:nvGrpSpPr>
        <p:grpSpPr>
          <a:xfrm>
            <a:off x="8142444" y="1586299"/>
            <a:ext cx="2480035" cy="1927857"/>
            <a:chOff x="7757607" y="1919385"/>
            <a:chExt cx="2480035" cy="1927857"/>
          </a:xfrm>
        </p:grpSpPr>
        <p:grpSp>
          <p:nvGrpSpPr>
            <p:cNvPr id="2" name="Group 1">
              <a:extLst>
                <a:ext uri="{FF2B5EF4-FFF2-40B4-BE49-F238E27FC236}">
                  <a16:creationId xmlns:a16="http://schemas.microsoft.com/office/drawing/2014/main" id="{9A3E0EDC-4580-41B2-9490-F5C7262B9866}"/>
                </a:ext>
              </a:extLst>
            </p:cNvPr>
            <p:cNvGrpSpPr/>
            <p:nvPr/>
          </p:nvGrpSpPr>
          <p:grpSpPr>
            <a:xfrm>
              <a:off x="7757607" y="1919385"/>
              <a:ext cx="2480035" cy="1927857"/>
              <a:chOff x="4942579" y="840857"/>
              <a:chExt cx="2209727" cy="1857375"/>
            </a:xfrm>
          </p:grpSpPr>
          <p:sp>
            <p:nvSpPr>
              <p:cNvPr id="3" name="Oval 2">
                <a:extLst>
                  <a:ext uri="{FF2B5EF4-FFF2-40B4-BE49-F238E27FC236}">
                    <a16:creationId xmlns:a16="http://schemas.microsoft.com/office/drawing/2014/main" id="{72236F5A-374F-4FCA-A6D2-5D98EF03F247}"/>
                  </a:ext>
                </a:extLst>
              </p:cNvPr>
              <p:cNvSpPr/>
              <p:nvPr/>
            </p:nvSpPr>
            <p:spPr>
              <a:xfrm>
                <a:off x="4942579" y="840857"/>
                <a:ext cx="1924050" cy="1857375"/>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D26554-F1AE-410C-AA2B-552FF1764A75}"/>
                  </a:ext>
                </a:extLst>
              </p:cNvPr>
              <p:cNvSpPr txBox="1"/>
              <p:nvPr/>
            </p:nvSpPr>
            <p:spPr>
              <a:xfrm>
                <a:off x="5228256" y="1196882"/>
                <a:ext cx="1924050" cy="326177"/>
              </a:xfrm>
              <a:prstGeom prst="rect">
                <a:avLst/>
              </a:prstGeom>
              <a:noFill/>
            </p:spPr>
            <p:txBody>
              <a:bodyPr wrap="square" rtlCol="0">
                <a:spAutoFit/>
              </a:bodyPr>
              <a:lstStyle/>
              <a:p>
                <a:r>
                  <a:rPr lang="en-US" sz="1600" b="1" dirty="0"/>
                  <a:t>Foot Traffic</a:t>
                </a:r>
              </a:p>
            </p:txBody>
          </p:sp>
          <p:pic>
            <p:nvPicPr>
              <p:cNvPr id="5" name="Graphic 4" descr="Shoe footprints">
                <a:extLst>
                  <a:ext uri="{FF2B5EF4-FFF2-40B4-BE49-F238E27FC236}">
                    <a16:creationId xmlns:a16="http://schemas.microsoft.com/office/drawing/2014/main" id="{B2302FAD-70F0-4CAE-8A9A-A9447C2B7A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7117" y="1607936"/>
                <a:ext cx="914400" cy="914400"/>
              </a:xfrm>
              <a:prstGeom prst="rect">
                <a:avLst/>
              </a:prstGeom>
            </p:spPr>
          </p:pic>
        </p:grpSp>
        <p:pic>
          <p:nvPicPr>
            <p:cNvPr id="34" name="Graphic 33" descr="Kiosk">
              <a:extLst>
                <a:ext uri="{FF2B5EF4-FFF2-40B4-BE49-F238E27FC236}">
                  <a16:creationId xmlns:a16="http://schemas.microsoft.com/office/drawing/2014/main" id="{546D44C3-C05E-4CC2-B6F0-1041818E59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97984" y="2660310"/>
              <a:ext cx="914400" cy="914400"/>
            </a:xfrm>
            <a:prstGeom prst="rect">
              <a:avLst/>
            </a:prstGeom>
          </p:spPr>
        </p:pic>
      </p:grpSp>
      <p:grpSp>
        <p:nvGrpSpPr>
          <p:cNvPr id="49" name="Group 48">
            <a:extLst>
              <a:ext uri="{FF2B5EF4-FFF2-40B4-BE49-F238E27FC236}">
                <a16:creationId xmlns:a16="http://schemas.microsoft.com/office/drawing/2014/main" id="{3FC47AA5-687F-408D-B10B-7F362FD1E859}"/>
              </a:ext>
            </a:extLst>
          </p:cNvPr>
          <p:cNvGrpSpPr/>
          <p:nvPr/>
        </p:nvGrpSpPr>
        <p:grpSpPr>
          <a:xfrm>
            <a:off x="5176024" y="4764468"/>
            <a:ext cx="2405896" cy="2034886"/>
            <a:chOff x="4052395" y="90892"/>
            <a:chExt cx="2405896" cy="2034886"/>
          </a:xfrm>
        </p:grpSpPr>
        <p:sp>
          <p:nvSpPr>
            <p:cNvPr id="19" name="Oval 18">
              <a:extLst>
                <a:ext uri="{FF2B5EF4-FFF2-40B4-BE49-F238E27FC236}">
                  <a16:creationId xmlns:a16="http://schemas.microsoft.com/office/drawing/2014/main" id="{6FE4E986-996B-42CD-80BC-949A9367EBD4}"/>
                </a:ext>
              </a:extLst>
            </p:cNvPr>
            <p:cNvSpPr/>
            <p:nvPr/>
          </p:nvSpPr>
          <p:spPr>
            <a:xfrm>
              <a:off x="4052395" y="90892"/>
              <a:ext cx="2034886" cy="2034886"/>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348B5D5-DBDC-49AA-A6E2-44278A320B9E}"/>
                </a:ext>
              </a:extLst>
            </p:cNvPr>
            <p:cNvSpPr txBox="1"/>
            <p:nvPr/>
          </p:nvSpPr>
          <p:spPr>
            <a:xfrm>
              <a:off x="4298879" y="670323"/>
              <a:ext cx="2159412" cy="338554"/>
            </a:xfrm>
            <a:prstGeom prst="rect">
              <a:avLst/>
            </a:prstGeom>
            <a:noFill/>
          </p:spPr>
          <p:txBody>
            <a:bodyPr wrap="square" rtlCol="0">
              <a:spAutoFit/>
            </a:bodyPr>
            <a:lstStyle/>
            <a:p>
              <a:r>
                <a:rPr lang="en-US" sz="1600" b="1" dirty="0"/>
                <a:t>Word Cloud</a:t>
              </a:r>
            </a:p>
          </p:txBody>
        </p:sp>
        <p:pic>
          <p:nvPicPr>
            <p:cNvPr id="47" name="Graphic 46" descr="Thought bubble">
              <a:extLst>
                <a:ext uri="{FF2B5EF4-FFF2-40B4-BE49-F238E27FC236}">
                  <a16:creationId xmlns:a16="http://schemas.microsoft.com/office/drawing/2014/main" id="{1DDC415F-3F3B-4341-B52C-96A3B8F470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9247" y="951983"/>
              <a:ext cx="914400" cy="914400"/>
            </a:xfrm>
            <a:prstGeom prst="rect">
              <a:avLst/>
            </a:prstGeom>
          </p:spPr>
        </p:pic>
      </p:grpSp>
      <p:cxnSp>
        <p:nvCxnSpPr>
          <p:cNvPr id="59" name="Straight Connector 58">
            <a:extLst>
              <a:ext uri="{FF2B5EF4-FFF2-40B4-BE49-F238E27FC236}">
                <a16:creationId xmlns:a16="http://schemas.microsoft.com/office/drawing/2014/main" id="{FE6874E4-6D0D-4F4B-835D-776DCA250F98}"/>
              </a:ext>
            </a:extLst>
          </p:cNvPr>
          <p:cNvCxnSpPr>
            <a:cxnSpLocks/>
          </p:cNvCxnSpPr>
          <p:nvPr/>
        </p:nvCxnSpPr>
        <p:spPr>
          <a:xfrm>
            <a:off x="4390471" y="2088679"/>
            <a:ext cx="3500702" cy="541279"/>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B99187-9591-4CB8-969F-C74534153684}"/>
              </a:ext>
            </a:extLst>
          </p:cNvPr>
          <p:cNvCxnSpPr>
            <a:cxnSpLocks/>
          </p:cNvCxnSpPr>
          <p:nvPr/>
        </p:nvCxnSpPr>
        <p:spPr>
          <a:xfrm>
            <a:off x="3721182" y="4254489"/>
            <a:ext cx="1546143" cy="658354"/>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9B2097-06E9-49A8-8E89-17FC724F615B}"/>
              </a:ext>
            </a:extLst>
          </p:cNvPr>
          <p:cNvCxnSpPr>
            <a:cxnSpLocks/>
          </p:cNvCxnSpPr>
          <p:nvPr/>
        </p:nvCxnSpPr>
        <p:spPr>
          <a:xfrm flipV="1">
            <a:off x="6220076" y="4486393"/>
            <a:ext cx="0" cy="256478"/>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7879DA-685D-4998-A75F-FB1729A56531}"/>
              </a:ext>
            </a:extLst>
          </p:cNvPr>
          <p:cNvCxnSpPr>
            <a:cxnSpLocks/>
          </p:cNvCxnSpPr>
          <p:nvPr/>
        </p:nvCxnSpPr>
        <p:spPr>
          <a:xfrm>
            <a:off x="7210910" y="5903724"/>
            <a:ext cx="256180" cy="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F43058E-E725-445B-B73F-448F5AAD5AF3}"/>
              </a:ext>
            </a:extLst>
          </p:cNvPr>
          <p:cNvCxnSpPr>
            <a:cxnSpLocks/>
          </p:cNvCxnSpPr>
          <p:nvPr/>
        </p:nvCxnSpPr>
        <p:spPr>
          <a:xfrm flipH="1">
            <a:off x="4859127" y="5911433"/>
            <a:ext cx="363839" cy="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71F73FF-7133-4174-B1C4-85D5934F9ABE}"/>
              </a:ext>
            </a:extLst>
          </p:cNvPr>
          <p:cNvCxnSpPr>
            <a:cxnSpLocks/>
          </p:cNvCxnSpPr>
          <p:nvPr/>
        </p:nvCxnSpPr>
        <p:spPr>
          <a:xfrm flipV="1">
            <a:off x="9471150" y="1295400"/>
            <a:ext cx="36853" cy="37063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6B4A233-1EB9-4B6C-8859-71C5880134F8}"/>
              </a:ext>
            </a:extLst>
          </p:cNvPr>
          <p:cNvCxnSpPr>
            <a:cxnSpLocks/>
            <a:stCxn id="3" idx="7"/>
          </p:cNvCxnSpPr>
          <p:nvPr/>
        </p:nvCxnSpPr>
        <p:spPr>
          <a:xfrm flipV="1">
            <a:off x="9985617" y="1639377"/>
            <a:ext cx="418145" cy="22925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6865DC-7137-4044-9A82-DF6025EDAF2C}"/>
              </a:ext>
            </a:extLst>
          </p:cNvPr>
          <p:cNvCxnSpPr>
            <a:cxnSpLocks/>
          </p:cNvCxnSpPr>
          <p:nvPr/>
        </p:nvCxnSpPr>
        <p:spPr>
          <a:xfrm>
            <a:off x="10293799" y="2643793"/>
            <a:ext cx="328680" cy="17842"/>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D516DDD-E105-4ACA-A21A-0192F5DA9888}"/>
              </a:ext>
            </a:extLst>
          </p:cNvPr>
          <p:cNvCxnSpPr>
            <a:cxnSpLocks/>
          </p:cNvCxnSpPr>
          <p:nvPr/>
        </p:nvCxnSpPr>
        <p:spPr>
          <a:xfrm>
            <a:off x="9923266" y="3330167"/>
            <a:ext cx="416253" cy="326603"/>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A43420C-4526-4AA2-8B78-A9FA4DEE60CD}"/>
              </a:ext>
            </a:extLst>
          </p:cNvPr>
          <p:cNvCxnSpPr>
            <a:cxnSpLocks/>
          </p:cNvCxnSpPr>
          <p:nvPr/>
        </p:nvCxnSpPr>
        <p:spPr>
          <a:xfrm flipH="1" flipV="1">
            <a:off x="8250377" y="1575848"/>
            <a:ext cx="230933" cy="222844"/>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87" name="Slide Zoom 86">
                <a:extLst>
                  <a:ext uri="{FF2B5EF4-FFF2-40B4-BE49-F238E27FC236}">
                    <a16:creationId xmlns:a16="http://schemas.microsoft.com/office/drawing/2014/main" id="{7FD7CA25-407D-48AC-88FA-B476D1FE7EC7}"/>
                  </a:ext>
                </a:extLst>
              </p:cNvPr>
              <p:cNvGraphicFramePr>
                <a:graphicFrameLocks noChangeAspect="1"/>
              </p:cNvGraphicFramePr>
              <p:nvPr>
                <p:extLst>
                  <p:ext uri="{D42A27DB-BD31-4B8C-83A1-F6EECF244321}">
                    <p14:modId xmlns:p14="http://schemas.microsoft.com/office/powerpoint/2010/main" val="772007520"/>
                  </p:ext>
                </p:extLst>
              </p:nvPr>
            </p:nvGraphicFramePr>
            <p:xfrm>
              <a:off x="6841795" y="214282"/>
              <a:ext cx="1950185" cy="1370228"/>
            </p:xfrm>
            <a:graphic>
              <a:graphicData uri="http://schemas.microsoft.com/office/powerpoint/2016/slidezoom">
                <pslz:sldZm>
                  <pslz:sldZmObj sldId="277" cId="3728700208">
                    <pslz:zmPr id="{A0C041D3-E797-41E1-A924-616401306242}"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950185" cy="1370228"/>
                        </a:xfrm>
                        <a:prstGeom prst="rect">
                          <a:avLst/>
                        </a:prstGeom>
                        <a:ln w="3175">
                          <a:noFill/>
                        </a:ln>
                      </p166:spPr>
                    </pslz:zmPr>
                  </pslz:sldZmObj>
                </pslz:sldZm>
              </a:graphicData>
            </a:graphic>
          </p:graphicFrame>
        </mc:Choice>
        <mc:Fallback>
          <p:pic>
            <p:nvPicPr>
              <p:cNvPr id="87" name="Slide Zoom 86">
                <a:hlinkClick r:id="rId11" action="ppaction://hlinksldjump"/>
                <a:extLst>
                  <a:ext uri="{FF2B5EF4-FFF2-40B4-BE49-F238E27FC236}">
                    <a16:creationId xmlns:a16="http://schemas.microsoft.com/office/drawing/2014/main" id="{7FD7CA25-407D-48AC-88FA-B476D1FE7EC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841795" y="214282"/>
                <a:ext cx="1950185" cy="137022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91" name="Slide Zoom 90">
                <a:extLst>
                  <a:ext uri="{FF2B5EF4-FFF2-40B4-BE49-F238E27FC236}">
                    <a16:creationId xmlns:a16="http://schemas.microsoft.com/office/drawing/2014/main" id="{E9FAFD88-3623-400E-B3DE-2DB978670F75}"/>
                  </a:ext>
                </a:extLst>
              </p:cNvPr>
              <p:cNvGraphicFramePr>
                <a:graphicFrameLocks noChangeAspect="1"/>
              </p:cNvGraphicFramePr>
              <p:nvPr>
                <p:extLst>
                  <p:ext uri="{D42A27DB-BD31-4B8C-83A1-F6EECF244321}">
                    <p14:modId xmlns:p14="http://schemas.microsoft.com/office/powerpoint/2010/main" val="4053067253"/>
                  </p:ext>
                </p:extLst>
              </p:nvPr>
            </p:nvGraphicFramePr>
            <p:xfrm>
              <a:off x="8901130" y="-65769"/>
              <a:ext cx="1721349" cy="1209445"/>
            </p:xfrm>
            <a:graphic>
              <a:graphicData uri="http://schemas.microsoft.com/office/powerpoint/2016/slidezoom">
                <pslz:sldZm>
                  <pslz:sldZmObj sldId="276" cId="2772839810">
                    <pslz:zmPr id="{80896C82-2B37-40F4-9045-5B405F7D5DBF}"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721349" cy="1209445"/>
                        </a:xfrm>
                        <a:prstGeom prst="rect">
                          <a:avLst/>
                        </a:prstGeom>
                        <a:ln w="3175">
                          <a:noFill/>
                        </a:ln>
                      </p166:spPr>
                    </pslz:zmPr>
                  </pslz:sldZmObj>
                </pslz:sldZm>
              </a:graphicData>
            </a:graphic>
          </p:graphicFrame>
        </mc:Choice>
        <mc:Fallback>
          <p:pic>
            <p:nvPicPr>
              <p:cNvPr id="91" name="Slide Zoom 90">
                <a:hlinkClick r:id="rId13" action="ppaction://hlinksldjump"/>
                <a:extLst>
                  <a:ext uri="{FF2B5EF4-FFF2-40B4-BE49-F238E27FC236}">
                    <a16:creationId xmlns:a16="http://schemas.microsoft.com/office/drawing/2014/main" id="{E9FAFD88-3623-400E-B3DE-2DB978670F75}"/>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901130" y="-65769"/>
                <a:ext cx="1721349" cy="120944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95" name="Slide Zoom 94">
                <a:extLst>
                  <a:ext uri="{FF2B5EF4-FFF2-40B4-BE49-F238E27FC236}">
                    <a16:creationId xmlns:a16="http://schemas.microsoft.com/office/drawing/2014/main" id="{F6B58AF7-FF3D-4F27-977D-EDDBC9848C26}"/>
                  </a:ext>
                </a:extLst>
              </p:cNvPr>
              <p:cNvGraphicFramePr>
                <a:graphicFrameLocks noChangeAspect="1"/>
              </p:cNvGraphicFramePr>
              <p:nvPr>
                <p:extLst>
                  <p:ext uri="{D42A27DB-BD31-4B8C-83A1-F6EECF244321}">
                    <p14:modId xmlns:p14="http://schemas.microsoft.com/office/powerpoint/2010/main" val="4126479040"/>
                  </p:ext>
                </p:extLst>
              </p:nvPr>
            </p:nvGraphicFramePr>
            <p:xfrm>
              <a:off x="10460800" y="412682"/>
              <a:ext cx="1979778" cy="1381988"/>
            </p:xfrm>
            <a:graphic>
              <a:graphicData uri="http://schemas.microsoft.com/office/powerpoint/2016/slidezoom">
                <pslz:sldZm>
                  <pslz:sldZmObj sldId="275" cId="3308980176">
                    <pslz:zmPr id="{50C1748A-B3C9-4F86-A2D5-8F2E227ACBD7}"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1979778" cy="1381988"/>
                        </a:xfrm>
                        <a:prstGeom prst="rect">
                          <a:avLst/>
                        </a:prstGeom>
                        <a:ln w="3175">
                          <a:noFill/>
                        </a:ln>
                      </p166:spPr>
                    </pslz:zmPr>
                  </pslz:sldZmObj>
                </pslz:sldZm>
              </a:graphicData>
            </a:graphic>
          </p:graphicFrame>
        </mc:Choice>
        <mc:Fallback>
          <p:pic>
            <p:nvPicPr>
              <p:cNvPr id="95" name="Slide Zoom 94">
                <a:hlinkClick r:id="rId15" action="ppaction://hlinksldjump"/>
                <a:extLst>
                  <a:ext uri="{FF2B5EF4-FFF2-40B4-BE49-F238E27FC236}">
                    <a16:creationId xmlns:a16="http://schemas.microsoft.com/office/drawing/2014/main" id="{F6B58AF7-FF3D-4F27-977D-EDDBC9848C26}"/>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10460800" y="412682"/>
                <a:ext cx="1979778" cy="138198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98" name="Slide Zoom 97">
                <a:extLst>
                  <a:ext uri="{FF2B5EF4-FFF2-40B4-BE49-F238E27FC236}">
                    <a16:creationId xmlns:a16="http://schemas.microsoft.com/office/drawing/2014/main" id="{3CC6F10B-4FE1-4B65-A055-164A3B4F6A1B}"/>
                  </a:ext>
                </a:extLst>
              </p:cNvPr>
              <p:cNvGraphicFramePr>
                <a:graphicFrameLocks noChangeAspect="1"/>
              </p:cNvGraphicFramePr>
              <p:nvPr>
                <p:extLst>
                  <p:ext uri="{D42A27DB-BD31-4B8C-83A1-F6EECF244321}">
                    <p14:modId xmlns:p14="http://schemas.microsoft.com/office/powerpoint/2010/main" val="4053056826"/>
                  </p:ext>
                </p:extLst>
              </p:nvPr>
            </p:nvGraphicFramePr>
            <p:xfrm>
              <a:off x="10779355" y="1990126"/>
              <a:ext cx="1528523" cy="1404412"/>
            </p:xfrm>
            <a:graphic>
              <a:graphicData uri="http://schemas.microsoft.com/office/powerpoint/2016/slidezoom">
                <pslz:sldZm>
                  <pslz:sldZmObj sldId="279" cId="3600942396">
                    <pslz:zmPr id="{080AB2E5-F13A-48BC-98F6-1A25C92FAA01}"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528523" cy="1404412"/>
                        </a:xfrm>
                        <a:prstGeom prst="rect">
                          <a:avLst/>
                        </a:prstGeom>
                        <a:ln w="3175">
                          <a:noFill/>
                        </a:ln>
                      </p166:spPr>
                    </pslz:zmPr>
                  </pslz:sldZmObj>
                </pslz:sldZm>
              </a:graphicData>
            </a:graphic>
          </p:graphicFrame>
        </mc:Choice>
        <mc:Fallback>
          <p:pic>
            <p:nvPicPr>
              <p:cNvPr id="98" name="Slide Zoom 97">
                <a:hlinkClick r:id="rId17" action="ppaction://hlinksldjump"/>
                <a:extLst>
                  <a:ext uri="{FF2B5EF4-FFF2-40B4-BE49-F238E27FC236}">
                    <a16:creationId xmlns:a16="http://schemas.microsoft.com/office/drawing/2014/main" id="{3CC6F10B-4FE1-4B65-A055-164A3B4F6A1B}"/>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0779355" y="1990126"/>
                <a:ext cx="1528523" cy="140441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0" name="Slide Zoom 99">
                <a:extLst>
                  <a:ext uri="{FF2B5EF4-FFF2-40B4-BE49-F238E27FC236}">
                    <a16:creationId xmlns:a16="http://schemas.microsoft.com/office/drawing/2014/main" id="{98BAFE13-ABD7-46E4-BDAA-EAE4B2E042FA}"/>
                  </a:ext>
                </a:extLst>
              </p:cNvPr>
              <p:cNvGraphicFramePr>
                <a:graphicFrameLocks noChangeAspect="1"/>
              </p:cNvGraphicFramePr>
              <p:nvPr>
                <p:extLst>
                  <p:ext uri="{D42A27DB-BD31-4B8C-83A1-F6EECF244321}">
                    <p14:modId xmlns:p14="http://schemas.microsoft.com/office/powerpoint/2010/main" val="2977624055"/>
                  </p:ext>
                </p:extLst>
              </p:nvPr>
            </p:nvGraphicFramePr>
            <p:xfrm>
              <a:off x="10286093" y="3619240"/>
              <a:ext cx="1455916" cy="1449531"/>
            </p:xfrm>
            <a:graphic>
              <a:graphicData uri="http://schemas.microsoft.com/office/powerpoint/2016/slidezoom">
                <pslz:sldZm>
                  <pslz:sldZmObj sldId="278" cId="59617597">
                    <pslz:zmPr id="{06BAC1C3-CE73-49FC-900B-5A56C652075D}" imageType="cover" transitionDur="1000" showBg="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1455916" cy="1449531"/>
                        </a:xfrm>
                        <a:prstGeom prst="rect">
                          <a:avLst/>
                        </a:prstGeom>
                        <a:ln w="3175">
                          <a:noFill/>
                        </a:ln>
                      </p166:spPr>
                    </pslz:zmPr>
                  </pslz:sldZmObj>
                </pslz:sldZm>
              </a:graphicData>
            </a:graphic>
          </p:graphicFrame>
        </mc:Choice>
        <mc:Fallback>
          <p:pic>
            <p:nvPicPr>
              <p:cNvPr id="100" name="Slide Zoom 99">
                <a:hlinkClick r:id="rId19" action="ppaction://hlinksldjump"/>
                <a:extLst>
                  <a:ext uri="{FF2B5EF4-FFF2-40B4-BE49-F238E27FC236}">
                    <a16:creationId xmlns:a16="http://schemas.microsoft.com/office/drawing/2014/main" id="{98BAFE13-ABD7-46E4-BDAA-EAE4B2E042FA}"/>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10286093" y="3619240"/>
                <a:ext cx="1455916" cy="144953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2" name="Slide Zoom 101">
                <a:extLst>
                  <a:ext uri="{FF2B5EF4-FFF2-40B4-BE49-F238E27FC236}">
                    <a16:creationId xmlns:a16="http://schemas.microsoft.com/office/drawing/2014/main" id="{F9B4DE0D-7F10-4561-9E08-CC05A9CE632A}"/>
                  </a:ext>
                </a:extLst>
              </p:cNvPr>
              <p:cNvGraphicFramePr>
                <a:graphicFrameLocks noChangeAspect="1"/>
              </p:cNvGraphicFramePr>
              <p:nvPr>
                <p:extLst>
                  <p:ext uri="{D42A27DB-BD31-4B8C-83A1-F6EECF244321}">
                    <p14:modId xmlns:p14="http://schemas.microsoft.com/office/powerpoint/2010/main" val="245725296"/>
                  </p:ext>
                </p:extLst>
              </p:nvPr>
            </p:nvGraphicFramePr>
            <p:xfrm>
              <a:off x="5461354" y="2974750"/>
              <a:ext cx="1455917" cy="1337701"/>
            </p:xfrm>
            <a:graphic>
              <a:graphicData uri="http://schemas.microsoft.com/office/powerpoint/2016/slidezoom">
                <pslz:sldZm>
                  <pslz:sldZmObj sldId="281" cId="3494961907">
                    <pslz:zmPr id="{028916C7-F7BD-477D-97B8-F60891341368}"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455917" cy="1337701"/>
                        </a:xfrm>
                        <a:prstGeom prst="rect">
                          <a:avLst/>
                        </a:prstGeom>
                        <a:ln w="3175">
                          <a:noFill/>
                        </a:ln>
                      </p166:spPr>
                    </pslz:zmPr>
                  </pslz:sldZmObj>
                </pslz:sldZm>
              </a:graphicData>
            </a:graphic>
          </p:graphicFrame>
        </mc:Choice>
        <mc:Fallback>
          <p:pic>
            <p:nvPicPr>
              <p:cNvPr id="102" name="Slide Zoom 101">
                <a:hlinkClick r:id="rId20" action="ppaction://hlinksldjump"/>
                <a:extLst>
                  <a:ext uri="{FF2B5EF4-FFF2-40B4-BE49-F238E27FC236}">
                    <a16:creationId xmlns:a16="http://schemas.microsoft.com/office/drawing/2014/main" id="{F9B4DE0D-7F10-4561-9E08-CC05A9CE632A}"/>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5461354" y="2974750"/>
                <a:ext cx="1455917" cy="133770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4" name="Slide Zoom 103">
                <a:extLst>
                  <a:ext uri="{FF2B5EF4-FFF2-40B4-BE49-F238E27FC236}">
                    <a16:creationId xmlns:a16="http://schemas.microsoft.com/office/drawing/2014/main" id="{5ED13E5A-72D1-4A07-A9B4-0D64305FBBC6}"/>
                  </a:ext>
                </a:extLst>
              </p:cNvPr>
              <p:cNvGraphicFramePr>
                <a:graphicFrameLocks noChangeAspect="1"/>
              </p:cNvGraphicFramePr>
              <p:nvPr>
                <p:extLst>
                  <p:ext uri="{D42A27DB-BD31-4B8C-83A1-F6EECF244321}">
                    <p14:modId xmlns:p14="http://schemas.microsoft.com/office/powerpoint/2010/main" val="3121958070"/>
                  </p:ext>
                </p:extLst>
              </p:nvPr>
            </p:nvGraphicFramePr>
            <p:xfrm>
              <a:off x="7618022" y="5220778"/>
              <a:ext cx="1381309" cy="1381309"/>
            </p:xfrm>
            <a:graphic>
              <a:graphicData uri="http://schemas.microsoft.com/office/powerpoint/2016/slidezoom">
                <pslz:sldZm>
                  <pslz:sldZmObj sldId="280" cId="2309936931">
                    <pslz:zmPr id="{53058A1B-E118-458E-A92F-733EEDBDE888}" imageType="cover" transitionDur="1000" showBg="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381309" cy="1381309"/>
                        </a:xfrm>
                        <a:prstGeom prst="rect">
                          <a:avLst/>
                        </a:prstGeom>
                        <a:ln w="3175">
                          <a:noFill/>
                        </a:ln>
                      </p166:spPr>
                    </pslz:zmPr>
                  </pslz:sldZmObj>
                </pslz:sldZm>
              </a:graphicData>
            </a:graphic>
          </p:graphicFrame>
        </mc:Choice>
        <mc:Fallback>
          <p:pic>
            <p:nvPicPr>
              <p:cNvPr id="104" name="Slide Zoom 103">
                <a:hlinkClick r:id="rId22" action="ppaction://hlinksldjump"/>
                <a:extLst>
                  <a:ext uri="{FF2B5EF4-FFF2-40B4-BE49-F238E27FC236}">
                    <a16:creationId xmlns:a16="http://schemas.microsoft.com/office/drawing/2014/main" id="{5ED13E5A-72D1-4A07-A9B4-0D64305FBBC6}"/>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618022" y="5220778"/>
                <a:ext cx="1381309" cy="1381309"/>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06" name="Slide Zoom 105">
                <a:extLst>
                  <a:ext uri="{FF2B5EF4-FFF2-40B4-BE49-F238E27FC236}">
                    <a16:creationId xmlns:a16="http://schemas.microsoft.com/office/drawing/2014/main" id="{13A79533-45B7-4143-A55E-07D5920E279C}"/>
                  </a:ext>
                </a:extLst>
              </p:cNvPr>
              <p:cNvGraphicFramePr>
                <a:graphicFrameLocks noChangeAspect="1"/>
              </p:cNvGraphicFramePr>
              <p:nvPr>
                <p:extLst>
                  <p:ext uri="{D42A27DB-BD31-4B8C-83A1-F6EECF244321}">
                    <p14:modId xmlns:p14="http://schemas.microsoft.com/office/powerpoint/2010/main" val="3419832327"/>
                  </p:ext>
                </p:extLst>
              </p:nvPr>
            </p:nvGraphicFramePr>
            <p:xfrm>
              <a:off x="3245636" y="5220778"/>
              <a:ext cx="1439214" cy="1439214"/>
            </p:xfrm>
            <a:graphic>
              <a:graphicData uri="http://schemas.microsoft.com/office/powerpoint/2016/slidezoom">
                <pslz:sldZm>
                  <pslz:sldZmObj sldId="283" cId="2568921568">
                    <pslz:zmPr id="{B2D3D0D6-CFA4-4288-980F-F3761959F173}" imageType="cover" transitionDur="1000" showBg="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1439214" cy="1439214"/>
                        </a:xfrm>
                        <a:prstGeom prst="rect">
                          <a:avLst/>
                        </a:prstGeom>
                        <a:ln w="3175">
                          <a:noFill/>
                        </a:ln>
                      </p166:spPr>
                    </pslz:zmPr>
                  </pslz:sldZmObj>
                </pslz:sldZm>
              </a:graphicData>
            </a:graphic>
          </p:graphicFrame>
        </mc:Choice>
        <mc:Fallback>
          <p:pic>
            <p:nvPicPr>
              <p:cNvPr id="106" name="Slide Zoom 105">
                <a:hlinkClick r:id="rId24" action="ppaction://hlinksldjump"/>
                <a:extLst>
                  <a:ext uri="{FF2B5EF4-FFF2-40B4-BE49-F238E27FC236}">
                    <a16:creationId xmlns:a16="http://schemas.microsoft.com/office/drawing/2014/main" id="{13A79533-45B7-4143-A55E-07D5920E279C}"/>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3245636" y="5220778"/>
                <a:ext cx="1439214" cy="1439214"/>
              </a:xfrm>
              <a:prstGeom prst="rect">
                <a:avLst/>
              </a:prstGeom>
              <a:ln w="3175">
                <a:noFill/>
              </a:ln>
            </p:spPr>
          </p:pic>
        </mc:Fallback>
      </mc:AlternateContent>
    </p:spTree>
    <p:extLst>
      <p:ext uri="{BB962C8B-B14F-4D97-AF65-F5344CB8AC3E}">
        <p14:creationId xmlns:p14="http://schemas.microsoft.com/office/powerpoint/2010/main" val="14022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1426D3E-1199-4955-9469-B69A41138C9A}"/>
              </a:ext>
            </a:extLst>
          </p:cNvPr>
          <p:cNvGrpSpPr/>
          <p:nvPr/>
        </p:nvGrpSpPr>
        <p:grpSpPr>
          <a:xfrm>
            <a:off x="1385130" y="1391224"/>
            <a:ext cx="3569045" cy="3569045"/>
            <a:chOff x="6760004" y="663718"/>
            <a:chExt cx="2219241" cy="2219241"/>
          </a:xfrm>
        </p:grpSpPr>
        <p:sp>
          <p:nvSpPr>
            <p:cNvPr id="33" name="Oval 32">
              <a:extLst>
                <a:ext uri="{FF2B5EF4-FFF2-40B4-BE49-F238E27FC236}">
                  <a16:creationId xmlns:a16="http://schemas.microsoft.com/office/drawing/2014/main" id="{38D3EF49-CE2C-454C-87F3-126C959A8F9F}"/>
                </a:ext>
              </a:extLst>
            </p:cNvPr>
            <p:cNvSpPr/>
            <p:nvPr/>
          </p:nvSpPr>
          <p:spPr>
            <a:xfrm>
              <a:off x="6760004" y="663718"/>
              <a:ext cx="2219241" cy="2219241"/>
            </a:xfrm>
            <a:prstGeom prst="ellipse">
              <a:avLst/>
            </a:prstGeom>
            <a:solidFill>
              <a:schemeClr val="accent4">
                <a:lumMod val="75000"/>
                <a:alpha val="7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Target Audience">
              <a:extLst>
                <a:ext uri="{FF2B5EF4-FFF2-40B4-BE49-F238E27FC236}">
                  <a16:creationId xmlns:a16="http://schemas.microsoft.com/office/drawing/2014/main" id="{F2DF06FF-F116-4BD1-91B3-16B0E3AA3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52315" y="1156029"/>
              <a:ext cx="1234617" cy="1234617"/>
            </a:xfrm>
            <a:prstGeom prst="rect">
              <a:avLst/>
            </a:prstGeom>
          </p:spPr>
        </p:pic>
      </p:grpSp>
      <p:sp>
        <p:nvSpPr>
          <p:cNvPr id="35" name="TextBox 34">
            <a:extLst>
              <a:ext uri="{FF2B5EF4-FFF2-40B4-BE49-F238E27FC236}">
                <a16:creationId xmlns:a16="http://schemas.microsoft.com/office/drawing/2014/main" id="{6C7A9B25-783A-4782-B259-DAC72ECD0808}"/>
              </a:ext>
            </a:extLst>
          </p:cNvPr>
          <p:cNvSpPr txBox="1"/>
          <p:nvPr/>
        </p:nvSpPr>
        <p:spPr>
          <a:xfrm flipH="1">
            <a:off x="2381250" y="1807964"/>
            <a:ext cx="1398350" cy="461665"/>
          </a:xfrm>
          <a:prstGeom prst="rect">
            <a:avLst/>
          </a:prstGeom>
          <a:noFill/>
        </p:spPr>
        <p:txBody>
          <a:bodyPr wrap="square" rtlCol="0">
            <a:spAutoFit/>
          </a:bodyPr>
          <a:lstStyle/>
          <a:p>
            <a:r>
              <a:rPr lang="en-US" sz="2400" b="1" dirty="0"/>
              <a:t>Cluster</a:t>
            </a:r>
          </a:p>
        </p:txBody>
      </p:sp>
      <p:cxnSp>
        <p:nvCxnSpPr>
          <p:cNvPr id="38" name="Straight Connector 37">
            <a:extLst>
              <a:ext uri="{FF2B5EF4-FFF2-40B4-BE49-F238E27FC236}">
                <a16:creationId xmlns:a16="http://schemas.microsoft.com/office/drawing/2014/main" id="{728C709A-6058-4AB5-A8B8-04729B29C9FC}"/>
              </a:ext>
            </a:extLst>
          </p:cNvPr>
          <p:cNvCxnSpPr>
            <a:cxnSpLocks/>
          </p:cNvCxnSpPr>
          <p:nvPr/>
        </p:nvCxnSpPr>
        <p:spPr>
          <a:xfrm flipV="1">
            <a:off x="4951453" y="2263217"/>
            <a:ext cx="4412393" cy="748662"/>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534B60-A885-40A6-86B9-80AB16527255}"/>
              </a:ext>
            </a:extLst>
          </p:cNvPr>
          <p:cNvCxnSpPr>
            <a:cxnSpLocks/>
          </p:cNvCxnSpPr>
          <p:nvPr/>
        </p:nvCxnSpPr>
        <p:spPr>
          <a:xfrm flipV="1">
            <a:off x="4883986" y="1487957"/>
            <a:ext cx="2705885" cy="1173660"/>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62B8B11-F52E-4051-A76F-B7B4971969BC}"/>
              </a:ext>
            </a:extLst>
          </p:cNvPr>
          <p:cNvCxnSpPr>
            <a:cxnSpLocks/>
          </p:cNvCxnSpPr>
          <p:nvPr/>
        </p:nvCxnSpPr>
        <p:spPr>
          <a:xfrm>
            <a:off x="4774482" y="3987566"/>
            <a:ext cx="2918777" cy="869693"/>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B81CBA-2092-4A6C-BFD4-3BCCF4C1908F}"/>
              </a:ext>
            </a:extLst>
          </p:cNvPr>
          <p:cNvCxnSpPr>
            <a:cxnSpLocks/>
          </p:cNvCxnSpPr>
          <p:nvPr/>
        </p:nvCxnSpPr>
        <p:spPr>
          <a:xfrm>
            <a:off x="4931351" y="3474104"/>
            <a:ext cx="4432495" cy="372019"/>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B10C4A-903C-49F2-A16A-A0978F558457}"/>
              </a:ext>
            </a:extLst>
          </p:cNvPr>
          <p:cNvCxnSpPr>
            <a:cxnSpLocks/>
          </p:cNvCxnSpPr>
          <p:nvPr/>
        </p:nvCxnSpPr>
        <p:spPr>
          <a:xfrm flipV="1">
            <a:off x="4025982" y="1121380"/>
            <a:ext cx="1336881" cy="544911"/>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B995FC6-A89B-4272-8B8C-2B3C5699A140}"/>
              </a:ext>
            </a:extLst>
          </p:cNvPr>
          <p:cNvCxnSpPr>
            <a:cxnSpLocks/>
          </p:cNvCxnSpPr>
          <p:nvPr/>
        </p:nvCxnSpPr>
        <p:spPr>
          <a:xfrm>
            <a:off x="4209174" y="4584492"/>
            <a:ext cx="1153689" cy="785551"/>
          </a:xfrm>
          <a:prstGeom prst="line">
            <a:avLst/>
          </a:prstGeom>
          <a:ln w="76200">
            <a:solidFill>
              <a:schemeClr val="accent6">
                <a:lumMod val="20000"/>
                <a:lumOff val="80000"/>
              </a:schemeClr>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52" name="Slide Zoom 51">
                <a:extLst>
                  <a:ext uri="{FF2B5EF4-FFF2-40B4-BE49-F238E27FC236}">
                    <a16:creationId xmlns:a16="http://schemas.microsoft.com/office/drawing/2014/main" id="{EA4BB3AB-B6B6-4ECA-9EBB-F0E7684E6CDE}"/>
                  </a:ext>
                </a:extLst>
              </p:cNvPr>
              <p:cNvGraphicFramePr>
                <a:graphicFrameLocks noChangeAspect="1"/>
              </p:cNvGraphicFramePr>
              <p:nvPr>
                <p:extLst>
                  <p:ext uri="{D42A27DB-BD31-4B8C-83A1-F6EECF244321}">
                    <p14:modId xmlns:p14="http://schemas.microsoft.com/office/powerpoint/2010/main" val="1389846454"/>
                  </p:ext>
                </p:extLst>
              </p:nvPr>
            </p:nvGraphicFramePr>
            <p:xfrm>
              <a:off x="5469389" y="-74037"/>
              <a:ext cx="1605268" cy="1611490"/>
            </p:xfrm>
            <a:graphic>
              <a:graphicData uri="http://schemas.microsoft.com/office/powerpoint/2016/slidezoom">
                <pslz:sldZm>
                  <pslz:sldZmObj sldId="282" cId="1483819553">
                    <pslz:zmPr id="{90D90B94-609E-42DD-BD37-B97991E6F28E}"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605268" cy="1611490"/>
                        </a:xfrm>
                        <a:prstGeom prst="rect">
                          <a:avLst/>
                        </a:prstGeom>
                        <a:ln w="3175">
                          <a:noFill/>
                        </a:ln>
                      </p166:spPr>
                    </pslz:zmPr>
                  </pslz:sldZmObj>
                </pslz:sldZm>
              </a:graphicData>
            </a:graphic>
          </p:graphicFrame>
        </mc:Choice>
        <mc:Fallback>
          <p:pic>
            <p:nvPicPr>
              <p:cNvPr id="52" name="Slide Zoom 51">
                <a:hlinkClick r:id="rId5" action="ppaction://hlinksldjump"/>
                <a:extLst>
                  <a:ext uri="{FF2B5EF4-FFF2-40B4-BE49-F238E27FC236}">
                    <a16:creationId xmlns:a16="http://schemas.microsoft.com/office/drawing/2014/main" id="{EA4BB3AB-B6B6-4ECA-9EBB-F0E7684E6CD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469389" y="-74037"/>
                <a:ext cx="1605268" cy="161149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4" name="Slide Zoom 53">
                <a:extLst>
                  <a:ext uri="{FF2B5EF4-FFF2-40B4-BE49-F238E27FC236}">
                    <a16:creationId xmlns:a16="http://schemas.microsoft.com/office/drawing/2014/main" id="{5B5670BB-2D6C-4C8D-AFC7-D81C028E2B57}"/>
                  </a:ext>
                </a:extLst>
              </p:cNvPr>
              <p:cNvGraphicFramePr>
                <a:graphicFrameLocks noChangeAspect="1"/>
              </p:cNvGraphicFramePr>
              <p:nvPr>
                <p:extLst>
                  <p:ext uri="{D42A27DB-BD31-4B8C-83A1-F6EECF244321}">
                    <p14:modId xmlns:p14="http://schemas.microsoft.com/office/powerpoint/2010/main" val="3037268701"/>
                  </p:ext>
                </p:extLst>
              </p:nvPr>
            </p:nvGraphicFramePr>
            <p:xfrm>
              <a:off x="7587440" y="101026"/>
              <a:ext cx="1934836" cy="1714500"/>
            </p:xfrm>
            <a:graphic>
              <a:graphicData uri="http://schemas.microsoft.com/office/powerpoint/2016/slidezoom">
                <pslz:sldZm>
                  <pslz:sldZmObj sldId="285" cId="630295028">
                    <pslz:zmPr id="{5EBBAAE0-10C3-4EE4-B4ED-E68F4BA73F98}"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934836" cy="1714500"/>
                        </a:xfrm>
                        <a:prstGeom prst="rect">
                          <a:avLst/>
                        </a:prstGeom>
                        <a:ln w="3175">
                          <a:noFill/>
                        </a:ln>
                      </p166:spPr>
                    </pslz:zmPr>
                  </pslz:sldZmObj>
                </pslz:sldZm>
              </a:graphicData>
            </a:graphic>
          </p:graphicFrame>
        </mc:Choice>
        <mc:Fallback>
          <p:pic>
            <p:nvPicPr>
              <p:cNvPr id="54" name="Slide Zoom 53">
                <a:hlinkClick r:id="rId7" action="ppaction://hlinksldjump"/>
                <a:extLst>
                  <a:ext uri="{FF2B5EF4-FFF2-40B4-BE49-F238E27FC236}">
                    <a16:creationId xmlns:a16="http://schemas.microsoft.com/office/drawing/2014/main" id="{5B5670BB-2D6C-4C8D-AFC7-D81C028E2B5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587440" y="101026"/>
                <a:ext cx="1934836"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6" name="Slide Zoom 55">
                <a:extLst>
                  <a:ext uri="{FF2B5EF4-FFF2-40B4-BE49-F238E27FC236}">
                    <a16:creationId xmlns:a16="http://schemas.microsoft.com/office/drawing/2014/main" id="{5BFC3EC5-2674-4B96-8349-8FD0013D5E2D}"/>
                  </a:ext>
                </a:extLst>
              </p:cNvPr>
              <p:cNvGraphicFramePr>
                <a:graphicFrameLocks noChangeAspect="1"/>
              </p:cNvGraphicFramePr>
              <p:nvPr>
                <p:extLst>
                  <p:ext uri="{D42A27DB-BD31-4B8C-83A1-F6EECF244321}">
                    <p14:modId xmlns:p14="http://schemas.microsoft.com/office/powerpoint/2010/main" val="3741431110"/>
                  </p:ext>
                </p:extLst>
              </p:nvPr>
            </p:nvGraphicFramePr>
            <p:xfrm>
              <a:off x="9522276" y="1168966"/>
              <a:ext cx="1935726" cy="1714500"/>
            </p:xfrm>
            <a:graphic>
              <a:graphicData uri="http://schemas.microsoft.com/office/powerpoint/2016/slidezoom">
                <pslz:sldZm>
                  <pslz:sldZmObj sldId="284" cId="2855159511">
                    <pslz:zmPr id="{33363CFE-1E72-42FE-A116-E8A1A8C48D81}"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35726" cy="1714500"/>
                        </a:xfrm>
                        <a:prstGeom prst="rect">
                          <a:avLst/>
                        </a:prstGeom>
                        <a:ln w="3175">
                          <a:noFill/>
                        </a:ln>
                      </p166:spPr>
                    </pslz:zmPr>
                  </pslz:sldZmObj>
                </pslz:sldZm>
              </a:graphicData>
            </a:graphic>
          </p:graphicFrame>
        </mc:Choice>
        <mc:Fallback>
          <p:pic>
            <p:nvPicPr>
              <p:cNvPr id="56" name="Slide Zoom 55">
                <a:hlinkClick r:id="rId9" action="ppaction://hlinksldjump"/>
                <a:extLst>
                  <a:ext uri="{FF2B5EF4-FFF2-40B4-BE49-F238E27FC236}">
                    <a16:creationId xmlns:a16="http://schemas.microsoft.com/office/drawing/2014/main" id="{5BFC3EC5-2674-4B96-8349-8FD0013D5E2D}"/>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522276" y="1168966"/>
                <a:ext cx="1935726"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2A59AE77-BDD9-486C-B3EE-65E8B4B6D135}"/>
                  </a:ext>
                </a:extLst>
              </p:cNvPr>
              <p:cNvGraphicFramePr>
                <a:graphicFrameLocks noChangeAspect="1"/>
              </p:cNvGraphicFramePr>
              <p:nvPr>
                <p:extLst>
                  <p:ext uri="{D42A27DB-BD31-4B8C-83A1-F6EECF244321}">
                    <p14:modId xmlns:p14="http://schemas.microsoft.com/office/powerpoint/2010/main" val="3419107480"/>
                  </p:ext>
                </p:extLst>
              </p:nvPr>
            </p:nvGraphicFramePr>
            <p:xfrm>
              <a:off x="9522276" y="3092974"/>
              <a:ext cx="1983035" cy="1714500"/>
            </p:xfrm>
            <a:graphic>
              <a:graphicData uri="http://schemas.microsoft.com/office/powerpoint/2016/slidezoom">
                <pslz:sldZm>
                  <pslz:sldZmObj sldId="305" cId="3880601335">
                    <pslz:zmPr id="{EDB24BC8-947A-4C78-BFF8-5202DF1CED2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983035" cy="1714500"/>
                        </a:xfrm>
                        <a:prstGeom prst="rect">
                          <a:avLst/>
                        </a:prstGeom>
                        <a:ln w="3175">
                          <a:noFill/>
                        </a:ln>
                      </p166:spPr>
                    </pslz:zmPr>
                  </pslz:sldZmObj>
                </pslz:sldZm>
              </a:graphicData>
            </a:graphic>
          </p:graphicFrame>
        </mc:Choice>
        <mc:Fallback>
          <p:pic>
            <p:nvPicPr>
              <p:cNvPr id="58" name="Slide Zoom 57">
                <a:hlinkClick r:id="rId11" action="ppaction://hlinksldjump"/>
                <a:extLst>
                  <a:ext uri="{FF2B5EF4-FFF2-40B4-BE49-F238E27FC236}">
                    <a16:creationId xmlns:a16="http://schemas.microsoft.com/office/drawing/2014/main" id="{2A59AE77-BDD9-486C-B3EE-65E8B4B6D135}"/>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522276" y="3092974"/>
                <a:ext cx="1983035"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0" name="Slide Zoom 59">
                <a:extLst>
                  <a:ext uri="{FF2B5EF4-FFF2-40B4-BE49-F238E27FC236}">
                    <a16:creationId xmlns:a16="http://schemas.microsoft.com/office/drawing/2014/main" id="{CA15BEBD-ED12-49E6-AF00-555ABC976308}"/>
                  </a:ext>
                </a:extLst>
              </p:cNvPr>
              <p:cNvGraphicFramePr>
                <a:graphicFrameLocks noChangeAspect="1"/>
              </p:cNvGraphicFramePr>
              <p:nvPr>
                <p:extLst>
                  <p:ext uri="{D42A27DB-BD31-4B8C-83A1-F6EECF244321}">
                    <p14:modId xmlns:p14="http://schemas.microsoft.com/office/powerpoint/2010/main" val="773583749"/>
                  </p:ext>
                </p:extLst>
              </p:nvPr>
            </p:nvGraphicFramePr>
            <p:xfrm>
              <a:off x="7722132" y="4422412"/>
              <a:ext cx="1948608" cy="1714500"/>
            </p:xfrm>
            <a:graphic>
              <a:graphicData uri="http://schemas.microsoft.com/office/powerpoint/2016/slidezoom">
                <pslz:sldZm>
                  <pslz:sldZmObj sldId="306" cId="1688979833">
                    <pslz:zmPr id="{C8C53170-1597-4FF7-919A-73118033C99A}"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948608" cy="1714500"/>
                        </a:xfrm>
                        <a:prstGeom prst="rect">
                          <a:avLst/>
                        </a:prstGeom>
                        <a:ln w="3175">
                          <a:noFill/>
                        </a:ln>
                      </p166:spPr>
                    </pslz:zmPr>
                  </pslz:sldZmObj>
                </pslz:sldZm>
              </a:graphicData>
            </a:graphic>
          </p:graphicFrame>
        </mc:Choice>
        <mc:Fallback>
          <p:pic>
            <p:nvPicPr>
              <p:cNvPr id="60" name="Slide Zoom 59">
                <a:hlinkClick r:id="rId13" action="ppaction://hlinksldjump"/>
                <a:extLst>
                  <a:ext uri="{FF2B5EF4-FFF2-40B4-BE49-F238E27FC236}">
                    <a16:creationId xmlns:a16="http://schemas.microsoft.com/office/drawing/2014/main" id="{CA15BEBD-ED12-49E6-AF00-555ABC976308}"/>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7722132" y="4422412"/>
                <a:ext cx="1948608"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3" name="Slide Zoom 62">
                <a:extLst>
                  <a:ext uri="{FF2B5EF4-FFF2-40B4-BE49-F238E27FC236}">
                    <a16:creationId xmlns:a16="http://schemas.microsoft.com/office/drawing/2014/main" id="{596722C5-94F6-4DF3-8FDB-EF0EFE62FA60}"/>
                  </a:ext>
                </a:extLst>
              </p:cNvPr>
              <p:cNvGraphicFramePr>
                <a:graphicFrameLocks noChangeAspect="1"/>
              </p:cNvGraphicFramePr>
              <p:nvPr>
                <p:extLst>
                  <p:ext uri="{D42A27DB-BD31-4B8C-83A1-F6EECF244321}">
                    <p14:modId xmlns:p14="http://schemas.microsoft.com/office/powerpoint/2010/main" val="3953475469"/>
                  </p:ext>
                </p:extLst>
              </p:nvPr>
            </p:nvGraphicFramePr>
            <p:xfrm>
              <a:off x="5419441" y="4977267"/>
              <a:ext cx="1721414" cy="1714500"/>
            </p:xfrm>
            <a:graphic>
              <a:graphicData uri="http://schemas.microsoft.com/office/powerpoint/2016/slidezoom">
                <pslz:sldZm>
                  <pslz:sldZmObj sldId="307" cId="4196375762">
                    <pslz:zmPr id="{1A1534C7-7FFE-4C29-8112-C35213A25AAE}"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1721414" cy="1714500"/>
                        </a:xfrm>
                        <a:prstGeom prst="rect">
                          <a:avLst/>
                        </a:prstGeom>
                        <a:ln>
                          <a:noFill/>
                        </a:ln>
                      </p166:spPr>
                    </pslz:zmPr>
                  </pslz:sldZmObj>
                </pslz:sldZm>
              </a:graphicData>
            </a:graphic>
          </p:graphicFrame>
        </mc:Choice>
        <mc:Fallback>
          <p:pic>
            <p:nvPicPr>
              <p:cNvPr id="63" name="Slide Zoom 62">
                <a:hlinkClick r:id="rId15" action="ppaction://hlinksldjump"/>
                <a:extLst>
                  <a:ext uri="{FF2B5EF4-FFF2-40B4-BE49-F238E27FC236}">
                    <a16:creationId xmlns:a16="http://schemas.microsoft.com/office/drawing/2014/main" id="{596722C5-94F6-4DF3-8FDB-EF0EFE62FA60}"/>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5419441" y="4977267"/>
                <a:ext cx="1721414" cy="1714500"/>
              </a:xfrm>
              <a:prstGeom prst="rect">
                <a:avLst/>
              </a:prstGeom>
              <a:ln>
                <a:noFill/>
              </a:ln>
            </p:spPr>
          </p:pic>
        </mc:Fallback>
      </mc:AlternateContent>
    </p:spTree>
    <p:extLst>
      <p:ext uri="{BB962C8B-B14F-4D97-AF65-F5344CB8AC3E}">
        <p14:creationId xmlns:p14="http://schemas.microsoft.com/office/powerpoint/2010/main" val="306458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E2D077C-9349-4242-BFE7-97C5A8A71A64}"/>
              </a:ext>
            </a:extLst>
          </p:cNvPr>
          <p:cNvGrpSpPr/>
          <p:nvPr/>
        </p:nvGrpSpPr>
        <p:grpSpPr>
          <a:xfrm>
            <a:off x="439587" y="1069350"/>
            <a:ext cx="4719300" cy="4719300"/>
            <a:chOff x="8803655" y="3634125"/>
            <a:chExt cx="3003681" cy="3003681"/>
          </a:xfrm>
        </p:grpSpPr>
        <p:sp>
          <p:nvSpPr>
            <p:cNvPr id="8" name="Oval 7">
              <a:extLst>
                <a:ext uri="{FF2B5EF4-FFF2-40B4-BE49-F238E27FC236}">
                  <a16:creationId xmlns:a16="http://schemas.microsoft.com/office/drawing/2014/main" id="{C5C600DF-BB99-4B6B-91BE-F20B80CBB096}"/>
                </a:ext>
              </a:extLst>
            </p:cNvPr>
            <p:cNvSpPr/>
            <p:nvPr/>
          </p:nvSpPr>
          <p:spPr>
            <a:xfrm>
              <a:off x="8803655" y="3634125"/>
              <a:ext cx="3003681" cy="3003681"/>
            </a:xfrm>
            <a:prstGeom prst="ellipse">
              <a:avLst/>
            </a:prstGeom>
            <a:solidFill>
              <a:schemeClr val="accent6">
                <a:lumMod val="75000"/>
                <a:alpha val="7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Head with gears">
              <a:extLst>
                <a:ext uri="{FF2B5EF4-FFF2-40B4-BE49-F238E27FC236}">
                  <a16:creationId xmlns:a16="http://schemas.microsoft.com/office/drawing/2014/main" id="{B75E33F9-F9A0-4D13-BBBD-9B8E39040D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1201" y="4537794"/>
              <a:ext cx="1494870" cy="1494870"/>
            </a:xfrm>
            <a:prstGeom prst="rect">
              <a:avLst/>
            </a:prstGeom>
          </p:spPr>
        </p:pic>
      </p:grpSp>
      <p:sp>
        <p:nvSpPr>
          <p:cNvPr id="10" name="TextBox 9">
            <a:extLst>
              <a:ext uri="{FF2B5EF4-FFF2-40B4-BE49-F238E27FC236}">
                <a16:creationId xmlns:a16="http://schemas.microsoft.com/office/drawing/2014/main" id="{A21416A3-E3FD-433A-B193-C7C9AC8ABE4B}"/>
              </a:ext>
            </a:extLst>
          </p:cNvPr>
          <p:cNvSpPr txBox="1"/>
          <p:nvPr/>
        </p:nvSpPr>
        <p:spPr>
          <a:xfrm>
            <a:off x="2120145" y="2027505"/>
            <a:ext cx="1358184" cy="461665"/>
          </a:xfrm>
          <a:prstGeom prst="rect">
            <a:avLst/>
          </a:prstGeom>
          <a:noFill/>
        </p:spPr>
        <p:txBody>
          <a:bodyPr wrap="square" rtlCol="0">
            <a:spAutoFit/>
          </a:bodyPr>
          <a:lstStyle/>
          <a:p>
            <a:r>
              <a:rPr lang="en-US" sz="2400" b="1" dirty="0"/>
              <a:t>Results</a:t>
            </a:r>
          </a:p>
        </p:txBody>
      </p:sp>
      <p:cxnSp>
        <p:nvCxnSpPr>
          <p:cNvPr id="19" name="Straight Connector 18">
            <a:extLst>
              <a:ext uri="{FF2B5EF4-FFF2-40B4-BE49-F238E27FC236}">
                <a16:creationId xmlns:a16="http://schemas.microsoft.com/office/drawing/2014/main" id="{13190511-98C6-466F-9C20-68C55204B275}"/>
              </a:ext>
            </a:extLst>
          </p:cNvPr>
          <p:cNvCxnSpPr>
            <a:cxnSpLocks/>
          </p:cNvCxnSpPr>
          <p:nvPr/>
        </p:nvCxnSpPr>
        <p:spPr>
          <a:xfrm flipV="1">
            <a:off x="4993215" y="2025853"/>
            <a:ext cx="2369610" cy="604612"/>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2A4B53-240D-4B08-883C-EF04CF18613D}"/>
              </a:ext>
            </a:extLst>
          </p:cNvPr>
          <p:cNvCxnSpPr>
            <a:cxnSpLocks/>
          </p:cNvCxnSpPr>
          <p:nvPr/>
        </p:nvCxnSpPr>
        <p:spPr>
          <a:xfrm>
            <a:off x="5092138" y="3877457"/>
            <a:ext cx="2270687" cy="399120"/>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4A96F0C3-3762-49C9-B8A2-DD28057B9F9E}"/>
                  </a:ext>
                </a:extLst>
              </p:cNvPr>
              <p:cNvGraphicFramePr>
                <a:graphicFrameLocks noChangeAspect="1"/>
              </p:cNvGraphicFramePr>
              <p:nvPr>
                <p:extLst>
                  <p:ext uri="{D42A27DB-BD31-4B8C-83A1-F6EECF244321}">
                    <p14:modId xmlns:p14="http://schemas.microsoft.com/office/powerpoint/2010/main" val="910262366"/>
                  </p:ext>
                </p:extLst>
              </p:nvPr>
            </p:nvGraphicFramePr>
            <p:xfrm>
              <a:off x="7269249" y="428757"/>
              <a:ext cx="2609848" cy="2609848"/>
            </p:xfrm>
            <a:graphic>
              <a:graphicData uri="http://schemas.microsoft.com/office/powerpoint/2016/slidezoom">
                <pslz:sldZm>
                  <pslz:sldZmObj sldId="289" cId="3160325105">
                    <pslz:zmPr id="{6B4B6EA2-9779-4137-BD24-F3E2CB521E5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609848" cy="2609848"/>
                        </a:xfrm>
                        <a:prstGeom prst="rect">
                          <a:avLst/>
                        </a:prstGeom>
                        <a:ln w="3175">
                          <a:noFill/>
                        </a:ln>
                      </p166:spPr>
                    </pslz:zmPr>
                  </pslz:sldZmObj>
                </pslz:sldZm>
              </a:graphicData>
            </a:graphic>
          </p:graphicFrame>
        </mc:Choice>
        <mc:Fallback>
          <p:pic>
            <p:nvPicPr>
              <p:cNvPr id="25" name="Slide Zoom 24">
                <a:hlinkClick r:id="rId5" action="ppaction://hlinksldjump"/>
                <a:extLst>
                  <a:ext uri="{FF2B5EF4-FFF2-40B4-BE49-F238E27FC236}">
                    <a16:creationId xmlns:a16="http://schemas.microsoft.com/office/drawing/2014/main" id="{4A96F0C3-3762-49C9-B8A2-DD28057B9F9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7269249" y="428757"/>
                <a:ext cx="2609848" cy="260984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8" name="Slide Zoom 27">
                <a:extLst>
                  <a:ext uri="{FF2B5EF4-FFF2-40B4-BE49-F238E27FC236}">
                    <a16:creationId xmlns:a16="http://schemas.microsoft.com/office/drawing/2014/main" id="{4F82347A-F13D-4711-A277-A27DD5C85510}"/>
                  </a:ext>
                </a:extLst>
              </p:cNvPr>
              <p:cNvGraphicFramePr>
                <a:graphicFrameLocks noChangeAspect="1"/>
              </p:cNvGraphicFramePr>
              <p:nvPr>
                <p:extLst>
                  <p:ext uri="{D42A27DB-BD31-4B8C-83A1-F6EECF244321}">
                    <p14:modId xmlns:p14="http://schemas.microsoft.com/office/powerpoint/2010/main" val="3708149849"/>
                  </p:ext>
                </p:extLst>
              </p:nvPr>
            </p:nvGraphicFramePr>
            <p:xfrm>
              <a:off x="7269249" y="3429000"/>
              <a:ext cx="2705401" cy="2699181"/>
            </p:xfrm>
            <a:graphic>
              <a:graphicData uri="http://schemas.microsoft.com/office/powerpoint/2016/slidezoom">
                <pslz:sldZm>
                  <pslz:sldZmObj sldId="290" cId="2304614269">
                    <pslz:zmPr id="{330CDB3A-75EE-4F24-884F-AE9580EC02D6}"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705401" cy="2699181"/>
                        </a:xfrm>
                        <a:prstGeom prst="rect">
                          <a:avLst/>
                        </a:prstGeom>
                        <a:ln w="3175">
                          <a:noFill/>
                        </a:ln>
                      </p166:spPr>
                    </pslz:zmPr>
                  </pslz:sldZmObj>
                </pslz:sldZm>
              </a:graphicData>
            </a:graphic>
          </p:graphicFrame>
        </mc:Choice>
        <mc:Fallback>
          <p:pic>
            <p:nvPicPr>
              <p:cNvPr id="28" name="Slide Zoom 27">
                <a:hlinkClick r:id="rId7" action="ppaction://hlinksldjump"/>
                <a:extLst>
                  <a:ext uri="{FF2B5EF4-FFF2-40B4-BE49-F238E27FC236}">
                    <a16:creationId xmlns:a16="http://schemas.microsoft.com/office/drawing/2014/main" id="{4F82347A-F13D-4711-A277-A27DD5C8551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269249" y="3429000"/>
                <a:ext cx="2705401" cy="2699181"/>
              </a:xfrm>
              <a:prstGeom prst="rect">
                <a:avLst/>
              </a:prstGeom>
              <a:ln w="3175">
                <a:noFill/>
              </a:ln>
            </p:spPr>
          </p:pic>
        </mc:Fallback>
      </mc:AlternateContent>
    </p:spTree>
    <p:extLst>
      <p:ext uri="{BB962C8B-B14F-4D97-AF65-F5344CB8AC3E}">
        <p14:creationId xmlns:p14="http://schemas.microsoft.com/office/powerpoint/2010/main" val="224499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ridge over a body of water with a city in the background&#10;&#10;Description automatically generated">
            <a:extLst>
              <a:ext uri="{FF2B5EF4-FFF2-40B4-BE49-F238E27FC236}">
                <a16:creationId xmlns:a16="http://schemas.microsoft.com/office/drawing/2014/main" id="{728A4DC8-B7ED-4FAE-B1A6-3E927AE7604F}"/>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6229" b="1953"/>
          <a:stretch/>
        </p:blipFill>
        <p:spPr>
          <a:xfrm>
            <a:off x="20" y="10"/>
            <a:ext cx="12191980" cy="6857990"/>
          </a:xfrm>
          <a:prstGeom prst="rect">
            <a:avLst/>
          </a:prstGeom>
        </p:spPr>
      </p:pic>
      <p:sp>
        <p:nvSpPr>
          <p:cNvPr id="2" name="Title 1">
            <a:extLst>
              <a:ext uri="{FF2B5EF4-FFF2-40B4-BE49-F238E27FC236}">
                <a16:creationId xmlns:a16="http://schemas.microsoft.com/office/drawing/2014/main" id="{7ED502CE-E76D-4493-B290-4F37540BCD15}"/>
              </a:ext>
            </a:extLst>
          </p:cNvPr>
          <p:cNvSpPr>
            <a:spLocks noGrp="1"/>
          </p:cNvSpPr>
          <p:nvPr>
            <p:ph type="title"/>
          </p:nvPr>
        </p:nvSpPr>
        <p:spPr>
          <a:xfrm>
            <a:off x="1066800" y="1179576"/>
            <a:ext cx="10058400" cy="1371600"/>
          </a:xfrm>
        </p:spPr>
        <p:txBody>
          <a:bodyPr>
            <a:normAutofit/>
          </a:bodyPr>
          <a:lstStyle/>
          <a:p>
            <a:r>
              <a:rPr lang="en-US" sz="4400" dirty="0"/>
              <a:t>London</a:t>
            </a:r>
            <a:br>
              <a:rPr lang="en-US" dirty="0"/>
            </a:br>
            <a:endParaRPr lang="en-US" dirty="0"/>
          </a:p>
        </p:txBody>
      </p:sp>
      <p:sp>
        <p:nvSpPr>
          <p:cNvPr id="3" name="Content Placeholder 2">
            <a:extLst>
              <a:ext uri="{FF2B5EF4-FFF2-40B4-BE49-F238E27FC236}">
                <a16:creationId xmlns:a16="http://schemas.microsoft.com/office/drawing/2014/main" id="{E1224326-23B2-4DCF-99B7-D035B16811DF}"/>
              </a:ext>
            </a:extLst>
          </p:cNvPr>
          <p:cNvSpPr>
            <a:spLocks noGrp="1"/>
          </p:cNvSpPr>
          <p:nvPr>
            <p:ph idx="1"/>
          </p:nvPr>
        </p:nvSpPr>
        <p:spPr>
          <a:xfrm>
            <a:off x="1066800" y="2103120"/>
            <a:ext cx="10058400" cy="3849624"/>
          </a:xfrm>
        </p:spPr>
        <p:txBody>
          <a:bodyPr>
            <a:normAutofit/>
          </a:bodyPr>
          <a:lstStyle/>
          <a:p>
            <a:pPr marL="0" indent="0" fontAlgn="base">
              <a:buNone/>
            </a:pPr>
            <a:endParaRPr lang="en-US" sz="2000" b="1" dirty="0"/>
          </a:p>
          <a:p>
            <a:pPr fontAlgn="base"/>
            <a:r>
              <a:rPr lang="en-US" sz="2000" b="1" dirty="0"/>
              <a:t>London</a:t>
            </a:r>
            <a:r>
              <a:rPr lang="en-US" dirty="0"/>
              <a:t> </a:t>
            </a:r>
            <a:r>
              <a:rPr lang="en-US" sz="1800" dirty="0"/>
              <a:t>is the capital and largest city of England and the United Kingdom. </a:t>
            </a:r>
          </a:p>
          <a:p>
            <a:pPr marL="0" indent="0" fontAlgn="base">
              <a:buNone/>
            </a:pPr>
            <a:r>
              <a:rPr lang="en-US" sz="1800" dirty="0"/>
              <a:t>     - Standing on the River Thames in the south-east of England, London has a diverse range of people and cultures, and more than 300 languages are spoken in the region.</a:t>
            </a:r>
          </a:p>
          <a:p>
            <a:pPr marL="0" indent="0" fontAlgn="base">
              <a:buNone/>
            </a:pPr>
            <a:r>
              <a:rPr lang="en-US" sz="1800" dirty="0"/>
              <a:t>     - Its estimated mid-2018 municipal population (corresponding to Greater London) was 8,908,081, the most populous of any city in the European Union and accounting for 13.4% of the UK population</a:t>
            </a:r>
          </a:p>
        </p:txBody>
      </p:sp>
      <p:sp>
        <p:nvSpPr>
          <p:cNvPr id="46" name="Rectangle 45">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2522376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rge body of water with a city in the background&#10;&#10;Description automatically generated">
            <a:extLst>
              <a:ext uri="{FF2B5EF4-FFF2-40B4-BE49-F238E27FC236}">
                <a16:creationId xmlns:a16="http://schemas.microsoft.com/office/drawing/2014/main" id="{308B4EE6-53B2-42B2-AD5F-166619413925}"/>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5B521FC-9EB5-44B6-BBC0-55BC5539F3FD}"/>
              </a:ext>
            </a:extLst>
          </p:cNvPr>
          <p:cNvSpPr>
            <a:spLocks noGrp="1"/>
          </p:cNvSpPr>
          <p:nvPr>
            <p:ph type="title"/>
          </p:nvPr>
        </p:nvSpPr>
        <p:spPr>
          <a:xfrm>
            <a:off x="1066800" y="1060328"/>
            <a:ext cx="10058400" cy="1371600"/>
          </a:xfrm>
        </p:spPr>
        <p:txBody>
          <a:bodyPr>
            <a:normAutofit/>
          </a:bodyPr>
          <a:lstStyle/>
          <a:p>
            <a:r>
              <a:rPr lang="en-US" sz="4400" dirty="0"/>
              <a:t>Toronto</a:t>
            </a:r>
          </a:p>
        </p:txBody>
      </p:sp>
      <p:sp>
        <p:nvSpPr>
          <p:cNvPr id="3" name="Content Placeholder 2">
            <a:extLst>
              <a:ext uri="{FF2B5EF4-FFF2-40B4-BE49-F238E27FC236}">
                <a16:creationId xmlns:a16="http://schemas.microsoft.com/office/drawing/2014/main" id="{9A746F58-C8F1-4A17-96BE-DFA8BA1BCCF5}"/>
              </a:ext>
            </a:extLst>
          </p:cNvPr>
          <p:cNvSpPr>
            <a:spLocks noGrp="1"/>
          </p:cNvSpPr>
          <p:nvPr>
            <p:ph idx="1"/>
          </p:nvPr>
        </p:nvSpPr>
        <p:spPr>
          <a:xfrm>
            <a:off x="1181100" y="2550795"/>
            <a:ext cx="10058400" cy="3849624"/>
          </a:xfrm>
        </p:spPr>
        <p:txBody>
          <a:bodyPr>
            <a:normAutofit/>
          </a:bodyPr>
          <a:lstStyle/>
          <a:p>
            <a:pPr fontAlgn="base"/>
            <a:r>
              <a:rPr lang="en-US" sz="2000" b="1" dirty="0"/>
              <a:t>Toronto</a:t>
            </a:r>
            <a:r>
              <a:rPr lang="en-US" dirty="0"/>
              <a:t> </a:t>
            </a:r>
            <a:r>
              <a:rPr lang="en-US" sz="1800" dirty="0"/>
              <a:t>is the provincial capital of Ontario and the most populous city in Canada, </a:t>
            </a:r>
          </a:p>
          <a:p>
            <a:pPr marL="0" indent="0" fontAlgn="base">
              <a:buNone/>
            </a:pPr>
            <a:r>
              <a:rPr lang="en-US" sz="1800" dirty="0"/>
              <a:t>      - With a population of 2,731,571 as of 2016. More than 50 percent of residents belong to a visible minority population group, and over 200 distinct ethnic origins are represented among its inhabitants. </a:t>
            </a:r>
          </a:p>
          <a:p>
            <a:pPr marL="0" indent="0" fontAlgn="base">
              <a:buNone/>
            </a:pPr>
            <a:r>
              <a:rPr lang="en-US" sz="1800" dirty="0"/>
              <a:t>      - While the majority of Torontonians speak English as their primary language, over 160 languages are spoken in the city.</a:t>
            </a:r>
          </a:p>
          <a:p>
            <a:endParaRPr lang="en-US" dirty="0"/>
          </a:p>
        </p:txBody>
      </p:sp>
      <p:sp>
        <p:nvSpPr>
          <p:cNvPr id="13" name="Rectangle 1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203635707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Widescreen</PresentationFormat>
  <Paragraphs>113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Garamond</vt:lpstr>
      <vt:lpstr>Georgia Pro</vt:lpstr>
      <vt:lpstr>Georgia Pro Cond Black</vt:lpstr>
      <vt:lpstr>SavonVTI</vt:lpstr>
      <vt:lpstr>Capstone Project – Applied Data Science | Coursera</vt:lpstr>
      <vt:lpstr>PowerPoint Presentation</vt:lpstr>
      <vt:lpstr>PowerPoint Presentation</vt:lpstr>
      <vt:lpstr>PowerPoint Presentation</vt:lpstr>
      <vt:lpstr>PowerPoint Presentation</vt:lpstr>
      <vt:lpstr>PowerPoint Presentation</vt:lpstr>
      <vt:lpstr>PowerPoint Presentation</vt:lpstr>
      <vt:lpstr>London </vt:lpstr>
      <vt:lpstr>Toronto</vt:lpstr>
      <vt:lpstr>Overview</vt:lpstr>
      <vt:lpstr> Methodology   </vt:lpstr>
      <vt:lpstr>PowerPoint Presentation</vt:lpstr>
      <vt:lpstr>PowerPoint Presentation</vt:lpstr>
      <vt:lpstr>Mapping</vt:lpstr>
      <vt:lpstr>PowerPoint Presentation</vt:lpstr>
      <vt:lpstr>PowerPoint Presentation</vt:lpstr>
      <vt:lpstr>Coordinates</vt:lpstr>
      <vt:lpstr>PowerPoint Presentation</vt:lpstr>
      <vt:lpstr>PowerPoint Presentation</vt:lpstr>
      <vt:lpstr>Busiest Neighborhoods in Toronto</vt:lpstr>
      <vt:lpstr>Busiest Neighborhoods in London</vt:lpstr>
      <vt:lpstr>Explanation</vt:lpstr>
      <vt:lpstr>Top 10 Venues W.R.T. London Neighborhoods</vt:lpstr>
      <vt:lpstr>Top 10 Venues w.r.t. Toronto Neighborhoods</vt:lpstr>
      <vt:lpstr>Visualizing Word Cloud for Popular categories  </vt:lpstr>
      <vt:lpstr>Word Cloud for the most popular categories of venues in London</vt:lpstr>
      <vt:lpstr>Word Cloud for the most popular categories of venues in Toronto</vt:lpstr>
      <vt:lpstr>K-Means Clustering</vt:lpstr>
      <vt:lpstr>Getting clusters of  London Neighborhoods</vt:lpstr>
      <vt:lpstr>Getting Clusters of Toronto Neighborhoods</vt:lpstr>
      <vt:lpstr>Visualizing clusters as Bar Charts</vt:lpstr>
      <vt:lpstr>PowerPoint Presentation</vt:lpstr>
      <vt:lpstr>PowerPoint Presentation</vt:lpstr>
      <vt:lpstr>PowerPoint Presentation</vt:lpstr>
      <vt:lpstr>PowerPoint Presentation</vt:lpstr>
      <vt:lpstr>Analysis on the Mapped Clusters</vt:lpstr>
      <vt:lpstr>Discussion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Applied Data Science | Coursera</dc:title>
  <dc:creator>Vipul Pawar</dc:creator>
  <cp:lastModifiedBy>Vipul Pawar</cp:lastModifiedBy>
  <cp:revision>1</cp:revision>
  <dcterms:created xsi:type="dcterms:W3CDTF">2020-03-02T03:30:41Z</dcterms:created>
  <dcterms:modified xsi:type="dcterms:W3CDTF">2020-03-02T03:31:06Z</dcterms:modified>
</cp:coreProperties>
</file>